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48" r:id="rId1"/>
  </p:sldMasterIdLst>
  <p:notesMasterIdLst>
    <p:notesMasterId r:id="rId3"/>
  </p:notesMasterIdLst>
  <p:handoutMasterIdLst>
    <p:handoutMasterId r:id="rId4"/>
  </p:handoutMasterIdLst>
  <p:sldIdLst>
    <p:sldId id="263" r:id="rId2"/>
  </p:sldIdLst>
  <p:sldSz cx="43891200" cy="32918400"/>
  <p:notesSz cx="31954788" cy="50149125"/>
  <p:embeddedFontLst>
    <p:embeddedFont>
      <p:font typeface="Open Sans" panose="020B0606030504020204" pitchFamily="34" charset="0"/>
      <p:regular r:id="rId5"/>
      <p:bold r:id="rId6"/>
      <p:italic r:id="rId7"/>
      <p:boldItalic r:id="rId8"/>
    </p:embeddedFont>
    <p:embeddedFont>
      <p:font typeface="Libre Baskerville" panose="02000000000000000000" pitchFamily="2" charset="0"/>
      <p:bold r:id="rId9"/>
    </p:embeddedFont>
  </p:embeddedFontLst>
  <p:custDataLst>
    <p:tags r:id="rId10"/>
  </p:custDataLst>
  <p:defaultTextStyle>
    <a:defPPr>
      <a:defRPr lang="en-US"/>
    </a:defPPr>
    <a:lvl1pPr algn="l" rtl="0" eaLnBrk="0" fontAlgn="base" hangingPunct="0">
      <a:spcBef>
        <a:spcPct val="0"/>
      </a:spcBef>
      <a:spcAft>
        <a:spcPct val="0"/>
      </a:spcAft>
      <a:defRPr sz="24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19968">
          <p15:clr>
            <a:srgbClr val="A4A3A4"/>
          </p15:clr>
        </p15:guide>
        <p15:guide id="2" orient="horz" pos="5632">
          <p15:clr>
            <a:srgbClr val="A4A3A4"/>
          </p15:clr>
        </p15:guide>
        <p15:guide id="3" orient="horz" pos="3533">
          <p15:clr>
            <a:srgbClr val="A4A3A4"/>
          </p15:clr>
        </p15:guide>
        <p15:guide id="4" orient="horz" pos="6246">
          <p15:clr>
            <a:srgbClr val="A4A3A4"/>
          </p15:clr>
        </p15:guide>
        <p15:guide id="5" pos="720">
          <p15:clr>
            <a:srgbClr val="A4A3A4"/>
          </p15:clr>
        </p15:guide>
        <p15:guide id="6" pos="6912">
          <p15:clr>
            <a:srgbClr val="A4A3A4"/>
          </p15:clr>
        </p15:guide>
        <p15:guide id="7" pos="7392">
          <p15:clr>
            <a:srgbClr val="A4A3A4"/>
          </p15:clr>
        </p15:guide>
        <p15:guide id="8" pos="13584">
          <p15:clr>
            <a:srgbClr val="A4A3A4"/>
          </p15:clr>
        </p15:guide>
        <p15:guide id="9" pos="14064">
          <p15:clr>
            <a:srgbClr val="A4A3A4"/>
          </p15:clr>
        </p15:guide>
        <p15:guide id="10" pos="20256">
          <p15:clr>
            <a:srgbClr val="A4A3A4"/>
          </p15:clr>
        </p15:guide>
        <p15:guide id="11" pos="20736">
          <p15:clr>
            <a:srgbClr val="A4A3A4"/>
          </p15:clr>
        </p15:guide>
        <p15:guide id="12" pos="26928">
          <p15:clr>
            <a:srgbClr val="A4A3A4"/>
          </p15:clr>
        </p15:guide>
      </p15:sldGuideLst>
    </p:ext>
    <p:ext uri="{2D200454-40CA-4A62-9FC3-DE9A4176ACB9}">
      <p15:notesGuideLst xmlns:p15="http://schemas.microsoft.com/office/powerpoint/2012/main">
        <p15:guide id="1" orient="horz" pos="15795">
          <p15:clr>
            <a:srgbClr val="A4A3A4"/>
          </p15:clr>
        </p15:guide>
        <p15:guide id="2" pos="1006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F132E"/>
    <a:srgbClr val="48B2E0"/>
    <a:srgbClr val="6FA12C"/>
    <a:srgbClr val="782D88"/>
    <a:srgbClr val="E1A81E"/>
    <a:srgbClr val="CF4F17"/>
    <a:srgbClr val="146EB6"/>
    <a:srgbClr val="FA1E1F"/>
    <a:srgbClr val="7E2F8E"/>
    <a:srgbClr val="79CE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autoAdjust="0"/>
    <p:restoredTop sz="94660" autoAdjust="0"/>
  </p:normalViewPr>
  <p:slideViewPr>
    <p:cSldViewPr>
      <p:cViewPr>
        <p:scale>
          <a:sx n="66" d="100"/>
          <a:sy n="66" d="100"/>
        </p:scale>
        <p:origin x="-1424" y="-4520"/>
      </p:cViewPr>
      <p:guideLst>
        <p:guide orient="horz" pos="19968"/>
        <p:guide orient="horz" pos="5632"/>
        <p:guide orient="horz" pos="3533"/>
        <p:guide orient="horz" pos="6246"/>
        <p:guide pos="720"/>
        <p:guide pos="6912"/>
        <p:guide pos="7392"/>
        <p:guide pos="13584"/>
        <p:guide pos="14064"/>
        <p:guide pos="20256"/>
        <p:guide pos="20736"/>
        <p:guide pos="26928"/>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3" d="100"/>
        <a:sy n="33" d="100"/>
      </p:scale>
      <p:origin x="0" y="0"/>
    </p:cViewPr>
  </p:sorterViewPr>
  <p:notesViewPr>
    <p:cSldViewPr>
      <p:cViewPr varScale="1">
        <p:scale>
          <a:sx n="17" d="100"/>
          <a:sy n="17" d="100"/>
        </p:scale>
        <p:origin x="4416" y="178"/>
      </p:cViewPr>
      <p:guideLst>
        <p:guide orient="horz" pos="15795"/>
        <p:guide pos="10065"/>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font" Target="fonts/font3.fntdata"/><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presProps" Target="presProps.xml"/><Relationship Id="rId5" Type="http://schemas.openxmlformats.org/officeDocument/2006/relationships/font" Target="fonts/font1.fntdata"/><Relationship Id="rId10" Type="http://schemas.openxmlformats.org/officeDocument/2006/relationships/tags" Target="tags/tag1.xml"/><Relationship Id="rId4" Type="http://schemas.openxmlformats.org/officeDocument/2006/relationships/handoutMaster" Target="handoutMasters/handoutMaster1.xml"/><Relationship Id="rId9" Type="http://schemas.openxmlformats.org/officeDocument/2006/relationships/font" Target="fonts/font5.fntdata"/><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Users/mayaweissman/Library/Containers/com.microsoft.Excel/Data/Library/Application%20Support/Microsoft/Book1%20(version%201).xlsb"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r>
              <a:rPr lang="en-US" sz="2000" b="1" dirty="0">
                <a:solidFill>
                  <a:schemeClr val="tx1"/>
                </a:solidFill>
                <a:latin typeface="Times New Roman" panose="02020603050405020304" pitchFamily="18" charset="0"/>
                <a:cs typeface="Times New Roman" panose="02020603050405020304" pitchFamily="18" charset="0"/>
              </a:rPr>
              <a:t>Fig.</a:t>
            </a:r>
            <a:r>
              <a:rPr lang="en-US" sz="2000" b="1" baseline="0" dirty="0">
                <a:solidFill>
                  <a:schemeClr val="tx1"/>
                </a:solidFill>
                <a:latin typeface="Times New Roman" panose="02020603050405020304" pitchFamily="18" charset="0"/>
                <a:cs typeface="Times New Roman" panose="02020603050405020304" pitchFamily="18" charset="0"/>
              </a:rPr>
              <a:t> 5: Microbiome Composition</a:t>
            </a:r>
            <a:endParaRPr lang="en-US" sz="2000" b="1" dirty="0">
              <a:solidFill>
                <a:schemeClr val="tx1"/>
              </a:solidFill>
              <a:latin typeface="Times New Roman" panose="02020603050405020304" pitchFamily="18" charset="0"/>
              <a:cs typeface="Times New Roman" panose="02020603050405020304" pitchFamily="18" charset="0"/>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Times New Roman" panose="02020603050405020304" pitchFamily="18" charset="0"/>
              <a:ea typeface="+mn-ea"/>
              <a:cs typeface="Times New Roman" panose="02020603050405020304" pitchFamily="18" charset="0"/>
            </a:defRPr>
          </a:pPr>
          <a:endParaRPr lang="en-US"/>
        </a:p>
      </c:txPr>
    </c:title>
    <c:autoTitleDeleted val="0"/>
    <c:plotArea>
      <c:layout/>
      <c:barChart>
        <c:barDir val="col"/>
        <c:grouping val="percentStacked"/>
        <c:varyColors val="0"/>
        <c:ser>
          <c:idx val="0"/>
          <c:order val="0"/>
          <c:tx>
            <c:strRef>
              <c:f>Sheet1!$A$2</c:f>
              <c:strCache>
                <c:ptCount val="1"/>
                <c:pt idx="0">
                  <c:v>Actinobacteria</c:v>
                </c:pt>
              </c:strCache>
            </c:strRef>
          </c:tx>
          <c:spPr>
            <a:solidFill>
              <a:srgbClr val="146EB6"/>
            </a:solidFill>
            <a:ln>
              <a:noFill/>
            </a:ln>
            <a:effectLst/>
          </c:spPr>
          <c:invertIfNegative val="0"/>
          <c:cat>
            <c:strRef>
              <c:f>Sheet1!$B$1:$E$1</c:f>
              <c:strCache>
                <c:ptCount val="4"/>
                <c:pt idx="0">
                  <c:v>15 (Simulated)</c:v>
                </c:pt>
                <c:pt idx="1">
                  <c:v>25 (Simulated)</c:v>
                </c:pt>
                <c:pt idx="2">
                  <c:v>25 (Collected)</c:v>
                </c:pt>
                <c:pt idx="3">
                  <c:v>35 (Simulated)</c:v>
                </c:pt>
              </c:strCache>
            </c:strRef>
          </c:cat>
          <c:val>
            <c:numRef>
              <c:f>Sheet1!$B$2:$E$2</c:f>
              <c:numCache>
                <c:formatCode>General</c:formatCode>
                <c:ptCount val="4"/>
                <c:pt idx="0">
                  <c:v>2.2746</c:v>
                </c:pt>
                <c:pt idx="1">
                  <c:v>1.8307</c:v>
                </c:pt>
                <c:pt idx="2">
                  <c:v>4.57</c:v>
                </c:pt>
                <c:pt idx="3">
                  <c:v>0.54820000000000002</c:v>
                </c:pt>
              </c:numCache>
            </c:numRef>
          </c:val>
          <c:extLst>
            <c:ext xmlns:c16="http://schemas.microsoft.com/office/drawing/2014/chart" uri="{C3380CC4-5D6E-409C-BE32-E72D297353CC}">
              <c16:uniqueId val="{00000000-78C0-174C-8AB4-DA584F360E06}"/>
            </c:ext>
          </c:extLst>
        </c:ser>
        <c:ser>
          <c:idx val="1"/>
          <c:order val="1"/>
          <c:tx>
            <c:strRef>
              <c:f>Sheet1!$A$3</c:f>
              <c:strCache>
                <c:ptCount val="1"/>
                <c:pt idx="0">
                  <c:v>Alphaproteobacteria</c:v>
                </c:pt>
              </c:strCache>
            </c:strRef>
          </c:tx>
          <c:spPr>
            <a:solidFill>
              <a:srgbClr val="CF4F17"/>
            </a:solidFill>
            <a:ln>
              <a:noFill/>
            </a:ln>
            <a:effectLst/>
          </c:spPr>
          <c:invertIfNegative val="0"/>
          <c:cat>
            <c:strRef>
              <c:f>Sheet1!$B$1:$E$1</c:f>
              <c:strCache>
                <c:ptCount val="4"/>
                <c:pt idx="0">
                  <c:v>15 (Simulated)</c:v>
                </c:pt>
                <c:pt idx="1">
                  <c:v>25 (Simulated)</c:v>
                </c:pt>
                <c:pt idx="2">
                  <c:v>25 (Collected)</c:v>
                </c:pt>
                <c:pt idx="3">
                  <c:v>35 (Simulated)</c:v>
                </c:pt>
              </c:strCache>
            </c:strRef>
          </c:cat>
          <c:val>
            <c:numRef>
              <c:f>Sheet1!$B$3:$E$3</c:f>
              <c:numCache>
                <c:formatCode>General</c:formatCode>
                <c:ptCount val="4"/>
                <c:pt idx="0">
                  <c:v>0.72060000000000002</c:v>
                </c:pt>
                <c:pt idx="1">
                  <c:v>14.319000000000001</c:v>
                </c:pt>
                <c:pt idx="2">
                  <c:v>24.93</c:v>
                </c:pt>
                <c:pt idx="3">
                  <c:v>48.567999999999998</c:v>
                </c:pt>
              </c:numCache>
            </c:numRef>
          </c:val>
          <c:extLst>
            <c:ext xmlns:c16="http://schemas.microsoft.com/office/drawing/2014/chart" uri="{C3380CC4-5D6E-409C-BE32-E72D297353CC}">
              <c16:uniqueId val="{00000001-78C0-174C-8AB4-DA584F360E06}"/>
            </c:ext>
          </c:extLst>
        </c:ser>
        <c:ser>
          <c:idx val="2"/>
          <c:order val="2"/>
          <c:tx>
            <c:strRef>
              <c:f>Sheet1!$A$4</c:f>
              <c:strCache>
                <c:ptCount val="1"/>
                <c:pt idx="0">
                  <c:v>Bacili</c:v>
                </c:pt>
              </c:strCache>
            </c:strRef>
          </c:tx>
          <c:spPr>
            <a:solidFill>
              <a:srgbClr val="E1A81E"/>
            </a:solidFill>
            <a:ln>
              <a:noFill/>
            </a:ln>
            <a:effectLst/>
          </c:spPr>
          <c:invertIfNegative val="0"/>
          <c:cat>
            <c:strRef>
              <c:f>Sheet1!$B$1:$E$1</c:f>
              <c:strCache>
                <c:ptCount val="4"/>
                <c:pt idx="0">
                  <c:v>15 (Simulated)</c:v>
                </c:pt>
                <c:pt idx="1">
                  <c:v>25 (Simulated)</c:v>
                </c:pt>
                <c:pt idx="2">
                  <c:v>25 (Collected)</c:v>
                </c:pt>
                <c:pt idx="3">
                  <c:v>35 (Simulated)</c:v>
                </c:pt>
              </c:strCache>
            </c:strRef>
          </c:cat>
          <c:val>
            <c:numRef>
              <c:f>Sheet1!$B$4:$E$4</c:f>
              <c:numCache>
                <c:formatCode>General</c:formatCode>
                <c:ptCount val="4"/>
                <c:pt idx="0">
                  <c:v>28.065100000000001</c:v>
                </c:pt>
                <c:pt idx="1">
                  <c:v>4.6576000000000004</c:v>
                </c:pt>
                <c:pt idx="2">
                  <c:v>9.77</c:v>
                </c:pt>
                <c:pt idx="3">
                  <c:v>0.66169999999999995</c:v>
                </c:pt>
              </c:numCache>
            </c:numRef>
          </c:val>
          <c:extLst>
            <c:ext xmlns:c16="http://schemas.microsoft.com/office/drawing/2014/chart" uri="{C3380CC4-5D6E-409C-BE32-E72D297353CC}">
              <c16:uniqueId val="{00000002-78C0-174C-8AB4-DA584F360E06}"/>
            </c:ext>
          </c:extLst>
        </c:ser>
        <c:ser>
          <c:idx val="3"/>
          <c:order val="3"/>
          <c:tx>
            <c:strRef>
              <c:f>Sheet1!$A$5</c:f>
              <c:strCache>
                <c:ptCount val="1"/>
                <c:pt idx="0">
                  <c:v>Cyanobacteria</c:v>
                </c:pt>
              </c:strCache>
            </c:strRef>
          </c:tx>
          <c:spPr>
            <a:solidFill>
              <a:srgbClr val="782D88"/>
            </a:solidFill>
            <a:ln>
              <a:noFill/>
            </a:ln>
            <a:effectLst/>
          </c:spPr>
          <c:invertIfNegative val="0"/>
          <c:cat>
            <c:strRef>
              <c:f>Sheet1!$B$1:$E$1</c:f>
              <c:strCache>
                <c:ptCount val="4"/>
                <c:pt idx="0">
                  <c:v>15 (Simulated)</c:v>
                </c:pt>
                <c:pt idx="1">
                  <c:v>25 (Simulated)</c:v>
                </c:pt>
                <c:pt idx="2">
                  <c:v>25 (Collected)</c:v>
                </c:pt>
                <c:pt idx="3">
                  <c:v>35 (Simulated)</c:v>
                </c:pt>
              </c:strCache>
            </c:strRef>
          </c:cat>
          <c:val>
            <c:numRef>
              <c:f>Sheet1!$B$5:$E$5</c:f>
              <c:numCache>
                <c:formatCode>General</c:formatCode>
                <c:ptCount val="4"/>
                <c:pt idx="0">
                  <c:v>0.26140000000000002</c:v>
                </c:pt>
                <c:pt idx="1">
                  <c:v>1.1902999999999999</c:v>
                </c:pt>
                <c:pt idx="2">
                  <c:v>7.16</c:v>
                </c:pt>
                <c:pt idx="3">
                  <c:v>36.278799999999997</c:v>
                </c:pt>
              </c:numCache>
            </c:numRef>
          </c:val>
          <c:extLst>
            <c:ext xmlns:c16="http://schemas.microsoft.com/office/drawing/2014/chart" uri="{C3380CC4-5D6E-409C-BE32-E72D297353CC}">
              <c16:uniqueId val="{00000003-78C0-174C-8AB4-DA584F360E06}"/>
            </c:ext>
          </c:extLst>
        </c:ser>
        <c:ser>
          <c:idx val="4"/>
          <c:order val="4"/>
          <c:tx>
            <c:strRef>
              <c:f>Sheet1!$A$6</c:f>
              <c:strCache>
                <c:ptCount val="1"/>
                <c:pt idx="0">
                  <c:v>Gammaproteobacteria</c:v>
                </c:pt>
              </c:strCache>
            </c:strRef>
          </c:tx>
          <c:spPr>
            <a:solidFill>
              <a:srgbClr val="6FA12C"/>
            </a:solidFill>
            <a:ln>
              <a:noFill/>
            </a:ln>
            <a:effectLst/>
          </c:spPr>
          <c:invertIfNegative val="0"/>
          <c:cat>
            <c:strRef>
              <c:f>Sheet1!$B$1:$E$1</c:f>
              <c:strCache>
                <c:ptCount val="4"/>
                <c:pt idx="0">
                  <c:v>15 (Simulated)</c:v>
                </c:pt>
                <c:pt idx="1">
                  <c:v>25 (Simulated)</c:v>
                </c:pt>
                <c:pt idx="2">
                  <c:v>25 (Collected)</c:v>
                </c:pt>
                <c:pt idx="3">
                  <c:v>35 (Simulated)</c:v>
                </c:pt>
              </c:strCache>
            </c:strRef>
          </c:cat>
          <c:val>
            <c:numRef>
              <c:f>Sheet1!$B$6:$E$6</c:f>
              <c:numCache>
                <c:formatCode>General</c:formatCode>
                <c:ptCount val="4"/>
                <c:pt idx="0">
                  <c:v>2.4613</c:v>
                </c:pt>
                <c:pt idx="1">
                  <c:v>1.0343</c:v>
                </c:pt>
                <c:pt idx="2">
                  <c:v>8.15</c:v>
                </c:pt>
                <c:pt idx="3">
                  <c:v>0.75860000000000005</c:v>
                </c:pt>
              </c:numCache>
            </c:numRef>
          </c:val>
          <c:extLst>
            <c:ext xmlns:c16="http://schemas.microsoft.com/office/drawing/2014/chart" uri="{C3380CC4-5D6E-409C-BE32-E72D297353CC}">
              <c16:uniqueId val="{00000004-78C0-174C-8AB4-DA584F360E06}"/>
            </c:ext>
          </c:extLst>
        </c:ser>
        <c:ser>
          <c:idx val="5"/>
          <c:order val="5"/>
          <c:tx>
            <c:strRef>
              <c:f>Sheet1!$A$7</c:f>
              <c:strCache>
                <c:ptCount val="1"/>
                <c:pt idx="0">
                  <c:v>Spirochaeta</c:v>
                </c:pt>
              </c:strCache>
            </c:strRef>
          </c:tx>
          <c:spPr>
            <a:solidFill>
              <a:srgbClr val="48B2E0"/>
            </a:solidFill>
            <a:ln>
              <a:noFill/>
            </a:ln>
            <a:effectLst/>
          </c:spPr>
          <c:invertIfNegative val="0"/>
          <c:cat>
            <c:strRef>
              <c:f>Sheet1!$B$1:$E$1</c:f>
              <c:strCache>
                <c:ptCount val="4"/>
                <c:pt idx="0">
                  <c:v>15 (Simulated)</c:v>
                </c:pt>
                <c:pt idx="1">
                  <c:v>25 (Simulated)</c:v>
                </c:pt>
                <c:pt idx="2">
                  <c:v>25 (Collected)</c:v>
                </c:pt>
                <c:pt idx="3">
                  <c:v>35 (Simulated)</c:v>
                </c:pt>
              </c:strCache>
            </c:strRef>
          </c:cat>
          <c:val>
            <c:numRef>
              <c:f>Sheet1!$B$7:$E$7</c:f>
              <c:numCache>
                <c:formatCode>General</c:formatCode>
                <c:ptCount val="4"/>
                <c:pt idx="0">
                  <c:v>0.5</c:v>
                </c:pt>
                <c:pt idx="1">
                  <c:v>0.49619999999999997</c:v>
                </c:pt>
                <c:pt idx="2">
                  <c:v>5.69</c:v>
                </c:pt>
                <c:pt idx="3">
                  <c:v>0.3881</c:v>
                </c:pt>
              </c:numCache>
            </c:numRef>
          </c:val>
          <c:extLst>
            <c:ext xmlns:c16="http://schemas.microsoft.com/office/drawing/2014/chart" uri="{C3380CC4-5D6E-409C-BE32-E72D297353CC}">
              <c16:uniqueId val="{00000005-78C0-174C-8AB4-DA584F360E06}"/>
            </c:ext>
          </c:extLst>
        </c:ser>
        <c:ser>
          <c:idx val="6"/>
          <c:order val="6"/>
          <c:tx>
            <c:strRef>
              <c:f>Sheet1!$A$8</c:f>
              <c:strCache>
                <c:ptCount val="1"/>
                <c:pt idx="0">
                  <c:v>Thaumarchaeota</c:v>
                </c:pt>
              </c:strCache>
            </c:strRef>
          </c:tx>
          <c:spPr>
            <a:solidFill>
              <a:srgbClr val="9F132E"/>
            </a:solidFill>
            <a:ln>
              <a:noFill/>
            </a:ln>
            <a:effectLst/>
          </c:spPr>
          <c:invertIfNegative val="0"/>
          <c:cat>
            <c:strRef>
              <c:f>Sheet1!$B$1:$E$1</c:f>
              <c:strCache>
                <c:ptCount val="4"/>
                <c:pt idx="0">
                  <c:v>15 (Simulated)</c:v>
                </c:pt>
                <c:pt idx="1">
                  <c:v>25 (Simulated)</c:v>
                </c:pt>
                <c:pt idx="2">
                  <c:v>25 (Collected)</c:v>
                </c:pt>
                <c:pt idx="3">
                  <c:v>35 (Simulated)</c:v>
                </c:pt>
              </c:strCache>
            </c:strRef>
          </c:cat>
          <c:val>
            <c:numRef>
              <c:f>Sheet1!$B$8:$E$8</c:f>
              <c:numCache>
                <c:formatCode>General</c:formatCode>
                <c:ptCount val="4"/>
                <c:pt idx="0">
                  <c:v>6.7533000000000003</c:v>
                </c:pt>
                <c:pt idx="1">
                  <c:v>1.3406</c:v>
                </c:pt>
                <c:pt idx="2">
                  <c:v>5.03</c:v>
                </c:pt>
                <c:pt idx="3">
                  <c:v>0.53129999999999999</c:v>
                </c:pt>
              </c:numCache>
            </c:numRef>
          </c:val>
          <c:extLst>
            <c:ext xmlns:c16="http://schemas.microsoft.com/office/drawing/2014/chart" uri="{C3380CC4-5D6E-409C-BE32-E72D297353CC}">
              <c16:uniqueId val="{00000006-78C0-174C-8AB4-DA584F360E06}"/>
            </c:ext>
          </c:extLst>
        </c:ser>
        <c:dLbls>
          <c:showLegendKey val="0"/>
          <c:showVal val="0"/>
          <c:showCatName val="0"/>
          <c:showSerName val="0"/>
          <c:showPercent val="0"/>
          <c:showBubbleSize val="0"/>
        </c:dLbls>
        <c:gapWidth val="55"/>
        <c:overlap val="100"/>
        <c:axId val="943037807"/>
        <c:axId val="943039503"/>
      </c:barChart>
      <c:catAx>
        <c:axId val="943037807"/>
        <c:scaling>
          <c:orientation val="minMax"/>
        </c:scaling>
        <c:delete val="0"/>
        <c:axPos val="b"/>
        <c:title>
          <c:tx>
            <c:rich>
              <a:bodyPr rot="0" spcFirstLastPara="1" vertOverflow="ellipsis" vert="horz" wrap="square" anchor="ctr" anchorCtr="1"/>
              <a:lstStyle/>
              <a:p>
                <a:pPr>
                  <a:defRPr sz="1400" b="0" i="0" u="none" strike="noStrike" kern="1200" baseline="0">
                    <a:solidFill>
                      <a:schemeClr val="tx1"/>
                    </a:solidFill>
                    <a:latin typeface="Times New Roman" panose="02020603050405020304" pitchFamily="18" charset="0"/>
                    <a:ea typeface="+mn-ea"/>
                    <a:cs typeface="Times New Roman" panose="02020603050405020304" pitchFamily="18" charset="0"/>
                  </a:defRPr>
                </a:pPr>
                <a:r>
                  <a:rPr lang="en-US" sz="1400" dirty="0">
                    <a:solidFill>
                      <a:schemeClr val="tx1"/>
                    </a:solidFill>
                    <a:latin typeface="Times New Roman" panose="02020603050405020304" pitchFamily="18" charset="0"/>
                    <a:cs typeface="Times New Roman" panose="02020603050405020304" pitchFamily="18" charset="0"/>
                  </a:rPr>
                  <a:t>Average Temperature (Celsius)</a:t>
                </a:r>
              </a:p>
            </c:rich>
          </c:tx>
          <c:overlay val="0"/>
          <c:spPr>
            <a:noFill/>
            <a:ln>
              <a:noFill/>
            </a:ln>
            <a:effectLst/>
          </c:spPr>
          <c:txPr>
            <a:bodyPr rot="0" spcFirstLastPara="1" vertOverflow="ellipsis" vert="horz" wrap="square" anchor="ctr" anchorCtr="1"/>
            <a:lstStyle/>
            <a:p>
              <a:pPr>
                <a:defRPr sz="14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943039503"/>
        <c:crosses val="autoZero"/>
        <c:auto val="1"/>
        <c:lblAlgn val="ctr"/>
        <c:lblOffset val="100"/>
        <c:noMultiLvlLbl val="0"/>
      </c:catAx>
      <c:valAx>
        <c:axId val="943039503"/>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crossAx val="943037807"/>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600" b="0" i="0" u="none" strike="noStrike" kern="1200" baseline="0">
              <a:solidFill>
                <a:schemeClr val="tx1"/>
              </a:solidFill>
              <a:latin typeface="Times New Roman" panose="02020603050405020304" pitchFamily="18" charset="0"/>
              <a:ea typeface="+mn-ea"/>
              <a:cs typeface="Times New Roman" panose="020206030504050203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defTabSz="4508500">
              <a:defRPr sz="6000"/>
            </a:lvl1pPr>
          </a:lstStyle>
          <a:p>
            <a:pPr>
              <a:defRPr/>
            </a:pPr>
            <a:endParaRPr lang="en-AU"/>
          </a:p>
        </p:txBody>
      </p:sp>
      <p:sp>
        <p:nvSpPr>
          <p:cNvPr id="4099" name="Rectangle 3"/>
          <p:cNvSpPr>
            <a:spLocks noGrp="1" noChangeArrowheads="1"/>
          </p:cNvSpPr>
          <p:nvPr>
            <p:ph type="dt" sz="quarter" idx="1"/>
          </p:nvPr>
        </p:nvSpPr>
        <p:spPr bwMode="auto">
          <a:xfrm>
            <a:off x="17941925" y="0"/>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algn="r" defTabSz="4508500">
              <a:defRPr sz="6000"/>
            </a:lvl1pPr>
          </a:lstStyle>
          <a:p>
            <a:pPr>
              <a:defRPr/>
            </a:pPr>
            <a:endParaRPr lang="en-AU"/>
          </a:p>
        </p:txBody>
      </p:sp>
      <p:sp>
        <p:nvSpPr>
          <p:cNvPr id="4100" name="Rectangle 4"/>
          <p:cNvSpPr>
            <a:spLocks noGrp="1" noChangeArrowheads="1"/>
          </p:cNvSpPr>
          <p:nvPr>
            <p:ph type="ftr" sz="quarter" idx="2"/>
          </p:nvPr>
        </p:nvSpPr>
        <p:spPr bwMode="auto">
          <a:xfrm>
            <a:off x="0" y="47639288"/>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defTabSz="4508500">
              <a:defRPr sz="6000"/>
            </a:lvl1pPr>
          </a:lstStyle>
          <a:p>
            <a:pPr>
              <a:defRPr/>
            </a:pPr>
            <a:endParaRPr lang="en-AU"/>
          </a:p>
        </p:txBody>
      </p:sp>
      <p:sp>
        <p:nvSpPr>
          <p:cNvPr id="4101" name="Rectangle 5"/>
          <p:cNvSpPr>
            <a:spLocks noGrp="1" noChangeArrowheads="1"/>
          </p:cNvSpPr>
          <p:nvPr>
            <p:ph type="sldNum" sz="quarter" idx="3"/>
          </p:nvPr>
        </p:nvSpPr>
        <p:spPr bwMode="auto">
          <a:xfrm>
            <a:off x="17941925" y="47639288"/>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algn="r" defTabSz="4508500">
              <a:defRPr sz="6000"/>
            </a:lvl1pPr>
          </a:lstStyle>
          <a:p>
            <a:pPr>
              <a:defRPr/>
            </a:pPr>
            <a:fld id="{440C443C-8022-4F5D-8F2E-5133654FC91D}" type="slidenum">
              <a:rPr lang="en-AU"/>
              <a:pPr>
                <a:defRPr/>
              </a:pPr>
              <a:t>‹#›</a:t>
            </a:fld>
            <a:endParaRPr lang="en-AU"/>
          </a:p>
        </p:txBody>
      </p:sp>
    </p:spTree>
    <p:extLst>
      <p:ext uri="{BB962C8B-B14F-4D97-AF65-F5344CB8AC3E}">
        <p14:creationId xmlns:p14="http://schemas.microsoft.com/office/powerpoint/2010/main" val="39979288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tiff>
</file>

<file path=ppt/media/image4.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defTabSz="4508500">
              <a:defRPr sz="6000"/>
            </a:lvl1pPr>
          </a:lstStyle>
          <a:p>
            <a:pPr>
              <a:defRPr/>
            </a:pPr>
            <a:endParaRPr lang="en-AU"/>
          </a:p>
        </p:txBody>
      </p:sp>
      <p:sp>
        <p:nvSpPr>
          <p:cNvPr id="3075" name="Rectangle 3"/>
          <p:cNvSpPr>
            <a:spLocks noGrp="1" noChangeArrowheads="1"/>
          </p:cNvSpPr>
          <p:nvPr>
            <p:ph type="dt" idx="1"/>
          </p:nvPr>
        </p:nvSpPr>
        <p:spPr bwMode="auto">
          <a:xfrm>
            <a:off x="17941925" y="0"/>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vl1pPr algn="r" defTabSz="4508500">
              <a:defRPr sz="6000"/>
            </a:lvl1pPr>
          </a:lstStyle>
          <a:p>
            <a:pPr>
              <a:defRPr/>
            </a:pPr>
            <a:endParaRPr lang="en-AU"/>
          </a:p>
        </p:txBody>
      </p:sp>
      <p:sp>
        <p:nvSpPr>
          <p:cNvPr id="3076" name="Rectangle 4"/>
          <p:cNvSpPr>
            <a:spLocks noGrp="1" noRot="1" noChangeAspect="1" noChangeArrowheads="1" noTextEdit="1"/>
          </p:cNvSpPr>
          <p:nvPr>
            <p:ph type="sldImg" idx="2"/>
          </p:nvPr>
        </p:nvSpPr>
        <p:spPr bwMode="auto">
          <a:xfrm>
            <a:off x="3378200" y="3757613"/>
            <a:ext cx="24996775" cy="18748375"/>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4137025" y="24004588"/>
            <a:ext cx="23456900" cy="225123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t" anchorCtr="0" compatLnSpc="1">
            <a:prstTxWarp prst="textNoShape">
              <a:avLst/>
            </a:prstTxWarp>
          </a:bodyPr>
          <a:lstStyle>
            <a:defPPr>
              <a:defRPr kern="1200" smtId="4294967295"/>
            </a:defP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3078" name="Rectangle 6"/>
          <p:cNvSpPr>
            <a:spLocks noGrp="1" noChangeArrowheads="1"/>
          </p:cNvSpPr>
          <p:nvPr>
            <p:ph type="ftr" sz="quarter" idx="4"/>
          </p:nvPr>
        </p:nvSpPr>
        <p:spPr bwMode="auto">
          <a:xfrm>
            <a:off x="0" y="47639288"/>
            <a:ext cx="138049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defTabSz="4508500">
              <a:defRPr sz="6000"/>
            </a:lvl1pPr>
          </a:lstStyle>
          <a:p>
            <a:pPr>
              <a:defRPr/>
            </a:pPr>
            <a:endParaRPr lang="en-AU"/>
          </a:p>
        </p:txBody>
      </p:sp>
      <p:sp>
        <p:nvSpPr>
          <p:cNvPr id="3079" name="Rectangle 7"/>
          <p:cNvSpPr>
            <a:spLocks noGrp="1" noChangeArrowheads="1"/>
          </p:cNvSpPr>
          <p:nvPr>
            <p:ph type="sldNum" sz="quarter" idx="5"/>
          </p:nvPr>
        </p:nvSpPr>
        <p:spPr bwMode="auto">
          <a:xfrm>
            <a:off x="17941925" y="47639288"/>
            <a:ext cx="14135100" cy="26289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50028" tIns="225014" rIns="450028" bIns="225014" anchor="b" anchorCtr="0" compatLnSpc="1">
            <a:prstTxWarp prst="textNoShape">
              <a:avLst/>
            </a:prstTxWarp>
          </a:bodyPr>
          <a:lstStyle>
            <a:defPPr>
              <a:defRPr kern="1200" smtId="4294967295"/>
            </a:defPPr>
            <a:lvl1pPr algn="r" defTabSz="4508500">
              <a:defRPr sz="6000"/>
            </a:lvl1pPr>
          </a:lstStyle>
          <a:p>
            <a:pPr>
              <a:defRPr/>
            </a:pPr>
            <a:fld id="{42207482-9F38-4AF6-9B91-768DCEDA59AC}" type="slidenum">
              <a:rPr lang="en-AU"/>
              <a:pPr>
                <a:defRPr/>
              </a:pPr>
              <a:t>‹#›</a:t>
            </a:fld>
            <a:endParaRPr lang="en-AU"/>
          </a:p>
        </p:txBody>
      </p:sp>
    </p:spTree>
    <p:extLst>
      <p:ext uri="{BB962C8B-B14F-4D97-AF65-F5344CB8AC3E}">
        <p14:creationId xmlns:p14="http://schemas.microsoft.com/office/powerpoint/2010/main" val="409079937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p:cNvSpPr>
            <a:spLocks noGrp="1" noChangeArrowheads="1"/>
          </p:cNvSpPr>
          <p:nvPr>
            <p:ph type="sldNum" sz="quarter" idx="5"/>
          </p:nvPr>
        </p:nvSpPr>
        <p:spPr>
          <a:noFill/>
        </p:spPr>
        <p:txBody>
          <a:bodyPr/>
          <a:lstStyle>
            <a:defPPr>
              <a:defRPr kern="1200" smtId="4294967295"/>
            </a:defPPr>
            <a:lvl1pPr defTabSz="4508500">
              <a:defRPr sz="2400">
                <a:solidFill>
                  <a:schemeClr val="tx1"/>
                </a:solidFill>
                <a:latin typeface="Times New Roman" pitchFamily="18" charset="0"/>
              </a:defRPr>
            </a:lvl1pPr>
            <a:lvl2pPr marL="742950" indent="-285750" defTabSz="4508500">
              <a:defRPr sz="2400">
                <a:solidFill>
                  <a:schemeClr val="tx1"/>
                </a:solidFill>
                <a:latin typeface="Times New Roman" pitchFamily="18" charset="0"/>
              </a:defRPr>
            </a:lvl2pPr>
            <a:lvl3pPr marL="1143000" indent="-228600" defTabSz="4508500">
              <a:defRPr sz="2400">
                <a:solidFill>
                  <a:schemeClr val="tx1"/>
                </a:solidFill>
                <a:latin typeface="Times New Roman" pitchFamily="18" charset="0"/>
              </a:defRPr>
            </a:lvl3pPr>
            <a:lvl4pPr marL="1600200" indent="-228600" defTabSz="4508500">
              <a:defRPr sz="2400">
                <a:solidFill>
                  <a:schemeClr val="tx1"/>
                </a:solidFill>
                <a:latin typeface="Times New Roman" pitchFamily="18" charset="0"/>
              </a:defRPr>
            </a:lvl4pPr>
            <a:lvl5pPr marL="2057400" indent="-228600" defTabSz="4508500">
              <a:defRPr sz="2400">
                <a:solidFill>
                  <a:schemeClr val="tx1"/>
                </a:solidFill>
                <a:latin typeface="Times New Roman" pitchFamily="18" charset="0"/>
              </a:defRPr>
            </a:lvl5pPr>
            <a:lvl6pPr marL="2514600" indent="-228600" defTabSz="4508500" eaLnBrk="0" fontAlgn="base" hangingPunct="0">
              <a:spcBef>
                <a:spcPct val="0"/>
              </a:spcBef>
              <a:spcAft>
                <a:spcPct val="0"/>
              </a:spcAft>
              <a:defRPr sz="2400">
                <a:solidFill>
                  <a:schemeClr val="tx1"/>
                </a:solidFill>
                <a:latin typeface="Times New Roman" pitchFamily="18" charset="0"/>
              </a:defRPr>
            </a:lvl6pPr>
            <a:lvl7pPr marL="2971800" indent="-228600" defTabSz="4508500" eaLnBrk="0" fontAlgn="base" hangingPunct="0">
              <a:spcBef>
                <a:spcPct val="0"/>
              </a:spcBef>
              <a:spcAft>
                <a:spcPct val="0"/>
              </a:spcAft>
              <a:defRPr sz="2400">
                <a:solidFill>
                  <a:schemeClr val="tx1"/>
                </a:solidFill>
                <a:latin typeface="Times New Roman" pitchFamily="18" charset="0"/>
              </a:defRPr>
            </a:lvl7pPr>
            <a:lvl8pPr marL="3429000" indent="-228600" defTabSz="4508500" eaLnBrk="0" fontAlgn="base" hangingPunct="0">
              <a:spcBef>
                <a:spcPct val="0"/>
              </a:spcBef>
              <a:spcAft>
                <a:spcPct val="0"/>
              </a:spcAft>
              <a:defRPr sz="2400">
                <a:solidFill>
                  <a:schemeClr val="tx1"/>
                </a:solidFill>
                <a:latin typeface="Times New Roman" pitchFamily="18" charset="0"/>
              </a:defRPr>
            </a:lvl8pPr>
            <a:lvl9pPr marL="3886200" indent="-228600" defTabSz="4508500" eaLnBrk="0" fontAlgn="base" hangingPunct="0">
              <a:spcBef>
                <a:spcPct val="0"/>
              </a:spcBef>
              <a:spcAft>
                <a:spcPct val="0"/>
              </a:spcAft>
              <a:defRPr sz="2400">
                <a:solidFill>
                  <a:schemeClr val="tx1"/>
                </a:solidFill>
                <a:latin typeface="Times New Roman" pitchFamily="18" charset="0"/>
              </a:defRPr>
            </a:lvl9pPr>
          </a:lstStyle>
          <a:p>
            <a:fld id="{842B0325-ACC9-488E-8876-C4E9E3B68AD8}" type="slidenum">
              <a:rPr lang="en-AU" sz="6000" smtClean="0"/>
              <a:t>1</a:t>
            </a:fld>
            <a:endParaRPr lang="en-AU" sz="6000"/>
          </a:p>
        </p:txBody>
      </p:sp>
      <p:sp>
        <p:nvSpPr>
          <p:cNvPr id="4099" name="Rectangle 2"/>
          <p:cNvSpPr>
            <a:spLocks noGrp="1" noRot="1" noChangeAspect="1" noChangeArrowheads="1" noTextEdit="1"/>
          </p:cNvSpPr>
          <p:nvPr>
            <p:ph type="sldImg"/>
          </p:nvPr>
        </p:nvSpPr>
        <p:spPr/>
      </p:sp>
      <p:sp>
        <p:nvSpPr>
          <p:cNvPr id="4100" name="Rectangle 3"/>
          <p:cNvSpPr>
            <a:spLocks noGrp="1" noChangeArrowheads="1"/>
          </p:cNvSpPr>
          <p:nvPr>
            <p:ph type="body" idx="1"/>
          </p:nvPr>
        </p:nvSpPr>
        <p:spPr>
          <a:noFill/>
        </p:spPr>
        <p:txBody>
          <a:bodyPr/>
          <a:lstStyle>
            <a:defPPr>
              <a:defRPr kern="1200" smtId="4294967295"/>
            </a:defP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123" y="10226675"/>
            <a:ext cx="37306957" cy="7054850"/>
          </a:xfrm>
        </p:spPr>
        <p:txBody>
          <a:bodyPr/>
          <a:lstStyle>
            <a:defPPr>
              <a:defRPr kern="1200" smtId="4294967295"/>
            </a:defPPr>
          </a:lstStyle>
          <a:p>
            <a:r>
              <a:rPr lang="en-US"/>
              <a:t>Click to edit Master title style</a:t>
            </a:r>
          </a:p>
        </p:txBody>
      </p:sp>
      <p:sp>
        <p:nvSpPr>
          <p:cNvPr id="3" name="Subtitle 2"/>
          <p:cNvSpPr>
            <a:spLocks noGrp="1"/>
          </p:cNvSpPr>
          <p:nvPr>
            <p:ph type="subTitle" idx="1"/>
          </p:nvPr>
        </p:nvSpPr>
        <p:spPr>
          <a:xfrm>
            <a:off x="6584245" y="18653125"/>
            <a:ext cx="30722711" cy="8413750"/>
          </a:xfrm>
        </p:spPr>
        <p:txBody>
          <a:bodyPr/>
          <a:lstStyle>
            <a:defPPr>
              <a:defRPr kern="1200" smtId="4294967295"/>
            </a:defPPr>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0DA66E67-F948-4693-96A5-27BC239C04A3}" type="slidenum">
              <a:rPr lang="en-US"/>
              <a:pPr>
                <a:defRPr/>
              </a:pPr>
              <a:t>‹#›</a:t>
            </a:fld>
            <a:endParaRPr lang="en-US"/>
          </a:p>
        </p:txBody>
      </p:sp>
    </p:spTree>
    <p:extLst>
      <p:ext uri="{BB962C8B-B14F-4D97-AF65-F5344CB8AC3E}">
        <p14:creationId xmlns:p14="http://schemas.microsoft.com/office/powerpoint/2010/main" val="3648922583"/>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2DA27A25-0059-41B6-A6E5-54D93C10805F}" type="slidenum">
              <a:rPr lang="en-US"/>
              <a:pPr>
                <a:defRPr/>
              </a:pPr>
              <a:t>‹#›</a:t>
            </a:fld>
            <a:endParaRPr lang="en-US"/>
          </a:p>
        </p:txBody>
      </p:sp>
    </p:spTree>
    <p:extLst>
      <p:ext uri="{BB962C8B-B14F-4D97-AF65-F5344CB8AC3E}">
        <p14:creationId xmlns:p14="http://schemas.microsoft.com/office/powerpoint/2010/main" val="4181187469"/>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271635" y="2925763"/>
            <a:ext cx="9326033" cy="26335038"/>
          </a:xfr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3293534" y="2925763"/>
            <a:ext cx="27842635" cy="26335038"/>
          </a:xfr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043B26BC-A2E6-4CDA-9F76-12293F26600A}" type="slidenum">
              <a:rPr lang="en-US"/>
              <a:pPr>
                <a:defRPr/>
              </a:pPr>
              <a:t>‹#›</a:t>
            </a:fld>
            <a:endParaRPr lang="en-US"/>
          </a:p>
        </p:txBody>
      </p:sp>
    </p:spTree>
    <p:extLst>
      <p:ext uri="{BB962C8B-B14F-4D97-AF65-F5344CB8AC3E}">
        <p14:creationId xmlns:p14="http://schemas.microsoft.com/office/powerpoint/2010/main" val="3494185400"/>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0EC1B4D6-BEE2-4AF6-A92E-38CD68913D5A}" type="slidenum">
              <a:rPr lang="en-US"/>
              <a:pPr>
                <a:defRPr/>
              </a:pPr>
              <a:t>‹#›</a:t>
            </a:fld>
            <a:endParaRPr lang="en-US"/>
          </a:p>
        </p:txBody>
      </p:sp>
    </p:spTree>
    <p:extLst>
      <p:ext uri="{BB962C8B-B14F-4D97-AF65-F5344CB8AC3E}">
        <p14:creationId xmlns:p14="http://schemas.microsoft.com/office/powerpoint/2010/main" val="3177762665"/>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3439"/>
            <a:ext cx="37306957" cy="6537325"/>
          </a:xfrm>
        </p:spPr>
        <p:txBody>
          <a:bodyPr anchor="t"/>
          <a:lstStyle>
            <a:defPPr>
              <a:defRPr kern="1200" smtId="4294967295"/>
            </a:defPPr>
            <a:lvl1pPr algn="l">
              <a:defRPr sz="4000" b="1" cap="all"/>
            </a:lvl1pPr>
          </a:lstStyle>
          <a:p>
            <a:r>
              <a:rPr lang="en-US"/>
              <a:t>Click to edit Master title style</a:t>
            </a:r>
          </a:p>
        </p:txBody>
      </p:sp>
      <p:sp>
        <p:nvSpPr>
          <p:cNvPr id="3" name="Text Placeholder 2"/>
          <p:cNvSpPr>
            <a:spLocks noGrp="1"/>
          </p:cNvSpPr>
          <p:nvPr>
            <p:ph type="body" idx="1"/>
          </p:nvPr>
        </p:nvSpPr>
        <p:spPr>
          <a:xfrm>
            <a:off x="3467101" y="13952538"/>
            <a:ext cx="37306957" cy="7200900"/>
          </a:xfrm>
        </p:spPr>
        <p:txBody>
          <a:bodyPr anchor="b"/>
          <a:lstStyle>
            <a:defPPr>
              <a:defRPr kern="1200" smtId="4294967295"/>
            </a:defPPr>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5"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6" name="Rectangle 6"/>
          <p:cNvSpPr>
            <a:spLocks noGrp="1" noChangeArrowheads="1"/>
          </p:cNvSpPr>
          <p:nvPr>
            <p:ph type="sldNum" sz="quarter" idx="12"/>
          </p:nvPr>
        </p:nvSpPr>
        <p:spPr/>
        <p:txBody>
          <a:bodyPr/>
          <a:lstStyle>
            <a:defPPr>
              <a:defRPr kern="1200" smtId="4294967295"/>
            </a:defPPr>
            <a:lvl1pPr>
              <a:defRPr/>
            </a:lvl1pPr>
          </a:lstStyle>
          <a:p>
            <a:pPr>
              <a:defRPr/>
            </a:pPr>
            <a:fld id="{D8650354-6837-43DB-843B-C6021BD2EF37}" type="slidenum">
              <a:rPr lang="en-US"/>
              <a:pPr>
                <a:defRPr/>
              </a:pPr>
              <a:t>‹#›</a:t>
            </a:fld>
            <a:endParaRPr lang="en-US"/>
          </a:p>
        </p:txBody>
      </p:sp>
    </p:spTree>
    <p:extLst>
      <p:ext uri="{BB962C8B-B14F-4D97-AF65-F5344CB8AC3E}">
        <p14:creationId xmlns:p14="http://schemas.microsoft.com/office/powerpoint/2010/main" val="2568638210"/>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3293534" y="9509126"/>
            <a:ext cx="18584332" cy="19751675"/>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13334" y="9509126"/>
            <a:ext cx="18584332" cy="19751675"/>
          </a:xfr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4296FF25-ADB1-4315-9622-9852994CD1E5}" type="slidenum">
              <a:rPr lang="en-US"/>
              <a:pPr>
                <a:defRPr/>
              </a:pPr>
              <a:t>‹#›</a:t>
            </a:fld>
            <a:endParaRPr lang="en-US"/>
          </a:p>
        </p:txBody>
      </p:sp>
    </p:spTree>
    <p:extLst>
      <p:ext uri="{BB962C8B-B14F-4D97-AF65-F5344CB8AC3E}">
        <p14:creationId xmlns:p14="http://schemas.microsoft.com/office/powerpoint/2010/main" val="2618309162"/>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2194278" y="7369176"/>
            <a:ext cx="19392900"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4278" y="10439400"/>
            <a:ext cx="19392900"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5555" y="7369176"/>
            <a:ext cx="19401368" cy="3070225"/>
          </a:xfr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5555" y="10439400"/>
            <a:ext cx="19401368" cy="18965862"/>
          </a:xfr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8"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9" name="Rectangle 6"/>
          <p:cNvSpPr>
            <a:spLocks noGrp="1" noChangeArrowheads="1"/>
          </p:cNvSpPr>
          <p:nvPr>
            <p:ph type="sldNum" sz="quarter" idx="12"/>
          </p:nvPr>
        </p:nvSpPr>
        <p:spPr/>
        <p:txBody>
          <a:bodyPr/>
          <a:lstStyle>
            <a:defPPr>
              <a:defRPr kern="1200" smtId="4294967295"/>
            </a:defPPr>
            <a:lvl1pPr>
              <a:defRPr/>
            </a:lvl1pPr>
          </a:lstStyle>
          <a:p>
            <a:pPr>
              <a:defRPr/>
            </a:pPr>
            <a:fld id="{72EF82B1-171C-4CAC-B9C4-22062286C8C4}" type="slidenum">
              <a:rPr lang="en-US"/>
              <a:pPr>
                <a:defRPr/>
              </a:pPr>
              <a:t>‹#›</a:t>
            </a:fld>
            <a:endParaRPr lang="en-US"/>
          </a:p>
        </p:txBody>
      </p:sp>
    </p:spTree>
    <p:extLst>
      <p:ext uri="{BB962C8B-B14F-4D97-AF65-F5344CB8AC3E}">
        <p14:creationId xmlns:p14="http://schemas.microsoft.com/office/powerpoint/2010/main" val="3601223922"/>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defPPr>
              <a:defRPr kern="1200" smtId="4294967295"/>
            </a:defPPr>
          </a:lstStyle>
          <a:p>
            <a:r>
              <a:rPr lang="en-US"/>
              <a:t>Click to edit Master title style</a:t>
            </a:r>
          </a:p>
        </p:txBody>
      </p:sp>
      <p:sp>
        <p:nvSpPr>
          <p:cNvPr id="3"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4"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5" name="Rectangle 6"/>
          <p:cNvSpPr>
            <a:spLocks noGrp="1" noChangeArrowheads="1"/>
          </p:cNvSpPr>
          <p:nvPr>
            <p:ph type="sldNum" sz="quarter" idx="12"/>
          </p:nvPr>
        </p:nvSpPr>
        <p:spPr/>
        <p:txBody>
          <a:bodyPr/>
          <a:lstStyle>
            <a:defPPr>
              <a:defRPr kern="1200" smtId="4294967295"/>
            </a:defPPr>
            <a:lvl1pPr>
              <a:defRPr/>
            </a:lvl1pPr>
          </a:lstStyle>
          <a:p>
            <a:pPr>
              <a:defRPr/>
            </a:pPr>
            <a:fld id="{678F620B-8934-45A0-BE2C-EF6C76032C45}" type="slidenum">
              <a:rPr lang="en-US"/>
              <a:pPr>
                <a:defRPr/>
              </a:pPr>
              <a:t>‹#›</a:t>
            </a:fld>
            <a:endParaRPr lang="en-US"/>
          </a:p>
        </p:txBody>
      </p:sp>
    </p:spTree>
    <p:extLst>
      <p:ext uri="{BB962C8B-B14F-4D97-AF65-F5344CB8AC3E}">
        <p14:creationId xmlns:p14="http://schemas.microsoft.com/office/powerpoint/2010/main" val="3529386339"/>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3"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4" name="Rectangle 6"/>
          <p:cNvSpPr>
            <a:spLocks noGrp="1" noChangeArrowheads="1"/>
          </p:cNvSpPr>
          <p:nvPr>
            <p:ph type="sldNum" sz="quarter" idx="12"/>
          </p:nvPr>
        </p:nvSpPr>
        <p:spPr/>
        <p:txBody>
          <a:bodyPr/>
          <a:lstStyle>
            <a:defPPr>
              <a:defRPr kern="1200" smtId="4294967295"/>
            </a:defPPr>
            <a:lvl1pPr>
              <a:defRPr/>
            </a:lvl1pPr>
          </a:lstStyle>
          <a:p>
            <a:pPr>
              <a:defRPr/>
            </a:pPr>
            <a:fld id="{A3ECE3F5-A3DD-46D3-8112-19EE7FD1DDFA}" type="slidenum">
              <a:rPr lang="en-US"/>
              <a:pPr>
                <a:defRPr/>
              </a:pPr>
              <a:t>‹#›</a:t>
            </a:fld>
            <a:endParaRPr lang="en-US"/>
          </a:p>
        </p:txBody>
      </p:sp>
    </p:spTree>
    <p:extLst>
      <p:ext uri="{BB962C8B-B14F-4D97-AF65-F5344CB8AC3E}">
        <p14:creationId xmlns:p14="http://schemas.microsoft.com/office/powerpoint/2010/main" val="2337425270"/>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278" y="1311275"/>
            <a:ext cx="14439900" cy="5576888"/>
          </a:xfrm>
        </p:spPr>
        <p:txBody>
          <a:bodyPr anchor="b"/>
          <a:lstStyle>
            <a:defPPr>
              <a:defRPr kern="1200" smtId="4294967295"/>
            </a:defPPr>
            <a:lvl1pPr algn="l">
              <a:defRPr sz="2000" b="1"/>
            </a:lvl1pPr>
          </a:lstStyle>
          <a:p>
            <a:r>
              <a:rPr lang="en-US"/>
              <a:t>Click to edit Master title style</a:t>
            </a:r>
          </a:p>
        </p:txBody>
      </p:sp>
      <p:sp>
        <p:nvSpPr>
          <p:cNvPr id="3" name="Content Placeholder 2"/>
          <p:cNvSpPr>
            <a:spLocks noGrp="1"/>
          </p:cNvSpPr>
          <p:nvPr>
            <p:ph idx="1"/>
          </p:nvPr>
        </p:nvSpPr>
        <p:spPr>
          <a:xfrm>
            <a:off x="17160523" y="1311275"/>
            <a:ext cx="24536400" cy="28093988"/>
          </a:xfrm>
        </p:spPr>
        <p:txBody>
          <a:bodyPr/>
          <a:lstStyle>
            <a:defPPr>
              <a:defRPr kern="1200" smtId="4294967295"/>
            </a:defPPr>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278" y="6888163"/>
            <a:ext cx="14439900" cy="22517100"/>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96691E56-DA67-4BF5-BA67-706F30B37046}" type="slidenum">
              <a:rPr lang="en-US"/>
              <a:pPr>
                <a:defRPr/>
              </a:pPr>
              <a:t>‹#›</a:t>
            </a:fld>
            <a:endParaRPr lang="en-US"/>
          </a:p>
        </p:txBody>
      </p:sp>
    </p:spTree>
    <p:extLst>
      <p:ext uri="{BB962C8B-B14F-4D97-AF65-F5344CB8AC3E}">
        <p14:creationId xmlns:p14="http://schemas.microsoft.com/office/powerpoint/2010/main" val="3982895616"/>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3545" y="23042564"/>
            <a:ext cx="26334157" cy="2720975"/>
          </a:xfrm>
        </p:spPr>
        <p:txBody>
          <a:bodyPr anchor="b"/>
          <a:lstStyle>
            <a:defPPr>
              <a:defRPr kern="1200" smtId="4294967295"/>
            </a:defPPr>
            <a:lvl1pPr algn="l">
              <a:defRPr sz="2000" b="1"/>
            </a:lvl1pPr>
          </a:lstStyle>
          <a:p>
            <a:r>
              <a:rPr lang="en-US"/>
              <a:t>Click to edit Master title style</a:t>
            </a:r>
          </a:p>
        </p:txBody>
      </p:sp>
      <p:sp>
        <p:nvSpPr>
          <p:cNvPr id="3" name="Picture Placeholder 2"/>
          <p:cNvSpPr>
            <a:spLocks noGrp="1"/>
          </p:cNvSpPr>
          <p:nvPr>
            <p:ph type="pic" idx="1"/>
          </p:nvPr>
        </p:nvSpPr>
        <p:spPr>
          <a:xfrm>
            <a:off x="8603545" y="2941638"/>
            <a:ext cx="26334157" cy="19750088"/>
          </a:xfrm>
        </p:spPr>
        <p:txBody>
          <a:bodyPr/>
          <a:lstStyle>
            <a:defPPr>
              <a:defRPr kern="1200" smtId="4294967295"/>
            </a:defPPr>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3545" y="25763539"/>
            <a:ext cx="26334157" cy="3862387"/>
          </a:xfr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p:txBody>
          <a:bodyPr/>
          <a:lstStyle>
            <a:defPPr>
              <a:defRPr kern="1200" smtId="4294967295"/>
            </a:defPPr>
            <a:lvl1pPr>
              <a:defRPr/>
            </a:lvl1pPr>
          </a:lstStyle>
          <a:p>
            <a:pPr>
              <a:defRPr/>
            </a:pPr>
            <a:endParaRPr lang="en-US"/>
          </a:p>
        </p:txBody>
      </p:sp>
      <p:sp>
        <p:nvSpPr>
          <p:cNvPr id="6" name="Rectangle 5"/>
          <p:cNvSpPr>
            <a:spLocks noGrp="1" noChangeArrowheads="1"/>
          </p:cNvSpPr>
          <p:nvPr>
            <p:ph type="ftr" sz="quarter" idx="11"/>
          </p:nvPr>
        </p:nvSpPr>
        <p:spPr/>
        <p:txBody>
          <a:bodyPr/>
          <a:lstStyle>
            <a:defPPr>
              <a:defRPr kern="1200" smtId="4294967295"/>
            </a:defPPr>
            <a:lvl1pPr>
              <a:defRPr/>
            </a:lvl1pPr>
          </a:lstStyle>
          <a:p>
            <a:pPr>
              <a:defRPr/>
            </a:pPr>
            <a:endParaRPr lang="en-US"/>
          </a:p>
        </p:txBody>
      </p:sp>
      <p:sp>
        <p:nvSpPr>
          <p:cNvPr id="7" name="Rectangle 6"/>
          <p:cNvSpPr>
            <a:spLocks noGrp="1" noChangeArrowheads="1"/>
          </p:cNvSpPr>
          <p:nvPr>
            <p:ph type="sldNum" sz="quarter" idx="12"/>
          </p:nvPr>
        </p:nvSpPr>
        <p:spPr/>
        <p:txBody>
          <a:bodyPr/>
          <a:lstStyle>
            <a:defPPr>
              <a:defRPr kern="1200" smtId="4294967295"/>
            </a:defPPr>
            <a:lvl1pPr>
              <a:defRPr/>
            </a:lvl1pPr>
          </a:lstStyle>
          <a:p>
            <a:pPr>
              <a:defRPr/>
            </a:pPr>
            <a:fld id="{87F51DAE-E528-43E1-8BE0-91521416EFB0}" type="slidenum">
              <a:rPr lang="en-US"/>
              <a:pPr>
                <a:defRPr/>
              </a:pPr>
              <a:t>‹#›</a:t>
            </a:fld>
            <a:endParaRPr lang="en-US"/>
          </a:p>
        </p:txBody>
      </p:sp>
    </p:spTree>
    <p:extLst>
      <p:ext uri="{BB962C8B-B14F-4D97-AF65-F5344CB8AC3E}">
        <p14:creationId xmlns:p14="http://schemas.microsoft.com/office/powerpoint/2010/main" val="2154294852"/>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0094B3"/>
            </a:gs>
          </a:gsLst>
          <a:lin ang="54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294063" y="2925763"/>
            <a:ext cx="37303075" cy="548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26714" tIns="213357" rIns="426714" bIns="213357" anchor="ctr" anchorCtr="0" compatLnSpc="1">
            <a:prstTxWarp prst="textNoShape">
              <a:avLst/>
            </a:prstTxWarp>
          </a:bodyPr>
          <a:lstStyle>
            <a:defPPr>
              <a:defRPr kern="1200" smtId="4294967295"/>
            </a:defPPr>
          </a:lstStyle>
          <a:p>
            <a:pPr lvl="0"/>
            <a:r>
              <a:rPr lang="en-US"/>
              <a:t>Click to edit Master title style</a:t>
            </a:r>
          </a:p>
        </p:txBody>
      </p:sp>
      <p:sp>
        <p:nvSpPr>
          <p:cNvPr id="1027" name="Rectangle 3"/>
          <p:cNvSpPr>
            <a:spLocks noGrp="1" noChangeArrowheads="1"/>
          </p:cNvSpPr>
          <p:nvPr>
            <p:ph type="body" idx="1"/>
          </p:nvPr>
        </p:nvSpPr>
        <p:spPr bwMode="auto">
          <a:xfrm>
            <a:off x="3294063" y="9509125"/>
            <a:ext cx="37303075" cy="19751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26714" tIns="213357" rIns="426714" bIns="213357" anchor="t" anchorCtr="0" compatLnSpc="1">
            <a:prstTxWarp prst="textNoShape">
              <a:avLst/>
            </a:prstTxWarp>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3294063" y="29992638"/>
            <a:ext cx="9144000" cy="2193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26714" tIns="213357" rIns="426714" bIns="213357" anchor="t" anchorCtr="0" compatLnSpc="1">
            <a:prstTxWarp prst="textNoShape">
              <a:avLst/>
            </a:prstTxWarp>
          </a:bodyPr>
          <a:lstStyle>
            <a:defPPr>
              <a:defRPr kern="1200" smtId="4294967295"/>
            </a:defPPr>
            <a:lvl1pPr defTabSz="4267200">
              <a:defRPr sz="6500"/>
            </a:lvl1pPr>
          </a:lstStyle>
          <a:p>
            <a:pPr>
              <a:defRPr/>
            </a:pPr>
            <a:endParaRPr lang="en-US"/>
          </a:p>
        </p:txBody>
      </p:sp>
      <p:sp>
        <p:nvSpPr>
          <p:cNvPr id="1029" name="Rectangle 5"/>
          <p:cNvSpPr>
            <a:spLocks noGrp="1" noChangeArrowheads="1"/>
          </p:cNvSpPr>
          <p:nvPr>
            <p:ph type="ftr" sz="quarter" idx="3"/>
          </p:nvPr>
        </p:nvSpPr>
        <p:spPr bwMode="auto">
          <a:xfrm>
            <a:off x="14993938" y="29992638"/>
            <a:ext cx="13903325" cy="2193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26714" tIns="213357" rIns="426714" bIns="213357" anchor="t" anchorCtr="0" compatLnSpc="1">
            <a:prstTxWarp prst="textNoShape">
              <a:avLst/>
            </a:prstTxWarp>
          </a:bodyPr>
          <a:lstStyle>
            <a:defPPr>
              <a:defRPr kern="1200" smtId="4294967295"/>
            </a:defPPr>
            <a:lvl1pPr algn="ctr" defTabSz="4267200">
              <a:defRPr sz="6500"/>
            </a:lvl1pPr>
          </a:lstStyle>
          <a:p>
            <a:pPr>
              <a:defRPr/>
            </a:pPr>
            <a:endParaRPr lang="en-US"/>
          </a:p>
        </p:txBody>
      </p:sp>
      <p:sp>
        <p:nvSpPr>
          <p:cNvPr id="1030" name="Rectangle 6"/>
          <p:cNvSpPr>
            <a:spLocks noGrp="1" noChangeArrowheads="1"/>
          </p:cNvSpPr>
          <p:nvPr>
            <p:ph type="sldNum" sz="quarter" idx="4"/>
          </p:nvPr>
        </p:nvSpPr>
        <p:spPr bwMode="auto">
          <a:xfrm>
            <a:off x="31453138" y="29992638"/>
            <a:ext cx="9144000" cy="21939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426714" tIns="213357" rIns="426714" bIns="213357" anchor="t" anchorCtr="0" compatLnSpc="1">
            <a:prstTxWarp prst="textNoShape">
              <a:avLst/>
            </a:prstTxWarp>
          </a:bodyPr>
          <a:lstStyle>
            <a:defPPr>
              <a:defRPr kern="1200" smtId="4294967295"/>
            </a:defPPr>
            <a:lvl1pPr algn="r" defTabSz="4267200">
              <a:defRPr sz="6500"/>
            </a:lvl1pPr>
          </a:lstStyle>
          <a:p>
            <a:pPr>
              <a:defRPr/>
            </a:pPr>
            <a:fld id="{469A0CB4-D18D-4AEF-B324-9EDF067D136D}" type="slidenum">
              <a:rPr lang="en-US"/>
              <a:pPr>
                <a:defRPr/>
              </a:pPr>
              <a:t>‹#›</a:t>
            </a:fld>
            <a:endParaRPr lang="en-US"/>
          </a:p>
        </p:txBody>
      </p:sp>
      <p:pic>
        <p:nvPicPr>
          <p:cNvPr id="1031" name="New picture"/>
          <p:cNvPicPr/>
          <p:nvPr/>
        </p:nvPicPr>
        <p:blipFill>
          <a:blip r:embed="rId13"/>
          <a:stretch>
            <a:fillRect/>
          </a:stretch>
        </p:blipFill>
        <p:spPr>
          <a:xfrm rot="16200000">
            <a:off x="-11506200" y="16459200"/>
            <a:ext cx="14274800" cy="4368800"/>
          </a:xfrm>
          <a:prstGeom prst="rect">
            <a:avLst/>
          </a:prstGeom>
        </p:spPr>
      </p:pic>
      <p:pic>
        <p:nvPicPr>
          <p:cNvPr id="1032" name="New picture"/>
          <p:cNvPicPr/>
          <p:nvPr/>
        </p:nvPicPr>
        <p:blipFill>
          <a:blip r:embed="rId13"/>
          <a:stretch>
            <a:fillRect/>
          </a:stretch>
        </p:blipFill>
        <p:spPr>
          <a:xfrm rot="5400000">
            <a:off x="41122600" y="16459200"/>
            <a:ext cx="14274800" cy="4368800"/>
          </a:xfrm>
          <a:prstGeom prst="rect">
            <a:avLst/>
          </a:prstGeom>
        </p:spPr>
      </p:pic>
      <p:pic>
        <p:nvPicPr>
          <p:cNvPr id="1033" name="New picture"/>
          <p:cNvPicPr/>
          <p:nvPr/>
        </p:nvPicPr>
        <p:blipFill>
          <a:blip r:embed="rId14"/>
          <a:stretch>
            <a:fillRect/>
          </a:stretch>
        </p:blipFill>
        <p:spPr>
          <a:xfrm>
            <a:off x="6959600" y="33426400"/>
            <a:ext cx="29972000" cy="1549400"/>
          </a:xfrm>
          <a:prstGeom prst="rect">
            <a:avLst/>
          </a:prstGeom>
        </p:spPr>
      </p:pic>
      <p:sp>
        <p:nvSpPr>
          <p:cNvPr id="1034"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persuadingsapphire  Size: 48x36</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smtId="4294967295"/>
      </a:defPPr>
      <a:lvl1pPr algn="ctr" defTabSz="4267200" rtl="0" eaLnBrk="0" fontAlgn="base" hangingPunct="0">
        <a:spcBef>
          <a:spcPct val="0"/>
        </a:spcBef>
        <a:spcAft>
          <a:spcPct val="0"/>
        </a:spcAft>
        <a:defRPr sz="20500">
          <a:solidFill>
            <a:schemeClr val="tx2"/>
          </a:solidFill>
          <a:latin typeface="+mj-lt"/>
          <a:ea typeface="+mj-ea"/>
          <a:cs typeface="+mj-cs"/>
        </a:defRPr>
      </a:lvl1pPr>
      <a:lvl2pPr algn="ctr" defTabSz="4267200" rtl="0" eaLnBrk="0" fontAlgn="base" hangingPunct="0">
        <a:spcBef>
          <a:spcPct val="0"/>
        </a:spcBef>
        <a:spcAft>
          <a:spcPct val="0"/>
        </a:spcAft>
        <a:defRPr sz="20500">
          <a:solidFill>
            <a:schemeClr val="tx2"/>
          </a:solidFill>
          <a:latin typeface="Times New Roman" pitchFamily="18" charset="0"/>
        </a:defRPr>
      </a:lvl2pPr>
      <a:lvl3pPr algn="ctr" defTabSz="4267200" rtl="0" eaLnBrk="0" fontAlgn="base" hangingPunct="0">
        <a:spcBef>
          <a:spcPct val="0"/>
        </a:spcBef>
        <a:spcAft>
          <a:spcPct val="0"/>
        </a:spcAft>
        <a:defRPr sz="20500">
          <a:solidFill>
            <a:schemeClr val="tx2"/>
          </a:solidFill>
          <a:latin typeface="Times New Roman" pitchFamily="18" charset="0"/>
        </a:defRPr>
      </a:lvl3pPr>
      <a:lvl4pPr algn="ctr" defTabSz="4267200" rtl="0" eaLnBrk="0" fontAlgn="base" hangingPunct="0">
        <a:spcBef>
          <a:spcPct val="0"/>
        </a:spcBef>
        <a:spcAft>
          <a:spcPct val="0"/>
        </a:spcAft>
        <a:defRPr sz="20500">
          <a:solidFill>
            <a:schemeClr val="tx2"/>
          </a:solidFill>
          <a:latin typeface="Times New Roman" pitchFamily="18" charset="0"/>
        </a:defRPr>
      </a:lvl4pPr>
      <a:lvl5pPr algn="ctr" defTabSz="4267200" rtl="0" eaLnBrk="0" fontAlgn="base" hangingPunct="0">
        <a:spcBef>
          <a:spcPct val="0"/>
        </a:spcBef>
        <a:spcAft>
          <a:spcPct val="0"/>
        </a:spcAft>
        <a:defRPr sz="20500">
          <a:solidFill>
            <a:schemeClr val="tx2"/>
          </a:solidFill>
          <a:latin typeface="Times New Roman" pitchFamily="18" charset="0"/>
        </a:defRPr>
      </a:lvl5pPr>
      <a:lvl6pPr marL="457200" algn="ctr" defTabSz="4267200" rtl="0" eaLnBrk="0" fontAlgn="base" hangingPunct="0">
        <a:spcBef>
          <a:spcPct val="0"/>
        </a:spcBef>
        <a:spcAft>
          <a:spcPct val="0"/>
        </a:spcAft>
        <a:defRPr sz="20500">
          <a:solidFill>
            <a:schemeClr val="tx2"/>
          </a:solidFill>
          <a:latin typeface="Times New Roman" pitchFamily="18" charset="0"/>
        </a:defRPr>
      </a:lvl6pPr>
      <a:lvl7pPr marL="914400" algn="ctr" defTabSz="4267200" rtl="0" eaLnBrk="0" fontAlgn="base" hangingPunct="0">
        <a:spcBef>
          <a:spcPct val="0"/>
        </a:spcBef>
        <a:spcAft>
          <a:spcPct val="0"/>
        </a:spcAft>
        <a:defRPr sz="20500">
          <a:solidFill>
            <a:schemeClr val="tx2"/>
          </a:solidFill>
          <a:latin typeface="Times New Roman" pitchFamily="18" charset="0"/>
        </a:defRPr>
      </a:lvl7pPr>
      <a:lvl8pPr marL="1371600" algn="ctr" defTabSz="4267200" rtl="0" eaLnBrk="0" fontAlgn="base" hangingPunct="0">
        <a:spcBef>
          <a:spcPct val="0"/>
        </a:spcBef>
        <a:spcAft>
          <a:spcPct val="0"/>
        </a:spcAft>
        <a:defRPr sz="20500">
          <a:solidFill>
            <a:schemeClr val="tx2"/>
          </a:solidFill>
          <a:latin typeface="Times New Roman" pitchFamily="18" charset="0"/>
        </a:defRPr>
      </a:lvl8pPr>
      <a:lvl9pPr marL="1828800" algn="ctr" defTabSz="4267200" rtl="0" eaLnBrk="0" fontAlgn="base" hangingPunct="0">
        <a:spcBef>
          <a:spcPct val="0"/>
        </a:spcBef>
        <a:spcAft>
          <a:spcPct val="0"/>
        </a:spcAft>
        <a:defRPr sz="20500">
          <a:solidFill>
            <a:schemeClr val="tx2"/>
          </a:solidFill>
          <a:latin typeface="Times New Roman" pitchFamily="18" charset="0"/>
        </a:defRPr>
      </a:lvl9pPr>
    </p:titleStyle>
    <p:bodyStyle>
      <a:defPPr>
        <a:defRPr kern="1200" smtId="4294967295"/>
      </a:defPPr>
      <a:lvl1pPr marL="1600200" indent="-1600200" algn="l" defTabSz="4267200" rtl="0" eaLnBrk="0" fontAlgn="base" hangingPunct="0">
        <a:spcBef>
          <a:spcPct val="20000"/>
        </a:spcBef>
        <a:spcAft>
          <a:spcPct val="0"/>
        </a:spcAft>
        <a:buChar char="•"/>
        <a:defRPr sz="14900">
          <a:solidFill>
            <a:schemeClr val="tx1"/>
          </a:solidFill>
          <a:latin typeface="+mn-lt"/>
          <a:ea typeface="+mn-ea"/>
          <a:cs typeface="+mn-cs"/>
        </a:defRPr>
      </a:lvl1pPr>
      <a:lvl2pPr marL="3467100" indent="-1333500" algn="l" defTabSz="4267200" rtl="0" eaLnBrk="0" fontAlgn="base" hangingPunct="0">
        <a:spcBef>
          <a:spcPct val="20000"/>
        </a:spcBef>
        <a:spcAft>
          <a:spcPct val="0"/>
        </a:spcAft>
        <a:buChar char="–"/>
        <a:defRPr sz="13100">
          <a:solidFill>
            <a:schemeClr val="tx1"/>
          </a:solidFill>
          <a:latin typeface="+mn-lt"/>
        </a:defRPr>
      </a:lvl2pPr>
      <a:lvl3pPr marL="5334000" indent="-1066800" algn="l" defTabSz="4267200" rtl="0" eaLnBrk="0" fontAlgn="base" hangingPunct="0">
        <a:spcBef>
          <a:spcPct val="20000"/>
        </a:spcBef>
        <a:spcAft>
          <a:spcPct val="0"/>
        </a:spcAft>
        <a:buChar char="•"/>
        <a:defRPr sz="11200">
          <a:solidFill>
            <a:schemeClr val="tx1"/>
          </a:solidFill>
          <a:latin typeface="+mn-lt"/>
        </a:defRPr>
      </a:lvl3pPr>
      <a:lvl4pPr marL="7467600" indent="-1066800" algn="l" defTabSz="4267200" rtl="0" eaLnBrk="0" fontAlgn="base" hangingPunct="0">
        <a:spcBef>
          <a:spcPct val="20000"/>
        </a:spcBef>
        <a:spcAft>
          <a:spcPct val="0"/>
        </a:spcAft>
        <a:buChar char="–"/>
        <a:defRPr sz="9300">
          <a:solidFill>
            <a:schemeClr val="tx1"/>
          </a:solidFill>
          <a:latin typeface="+mn-lt"/>
        </a:defRPr>
      </a:lvl4pPr>
      <a:lvl5pPr marL="9601200" indent="-1066800" algn="l" defTabSz="4267200" rtl="0" eaLnBrk="0" fontAlgn="base" hangingPunct="0">
        <a:spcBef>
          <a:spcPct val="20000"/>
        </a:spcBef>
        <a:spcAft>
          <a:spcPct val="0"/>
        </a:spcAft>
        <a:buChar char="»"/>
        <a:defRPr sz="9300">
          <a:solidFill>
            <a:schemeClr val="tx1"/>
          </a:solidFill>
          <a:latin typeface="+mn-lt"/>
        </a:defRPr>
      </a:lvl5pPr>
      <a:lvl6pPr marL="10058400" indent="-1066800" algn="l" defTabSz="4267200" rtl="0" eaLnBrk="0" fontAlgn="base" hangingPunct="0">
        <a:spcBef>
          <a:spcPct val="20000"/>
        </a:spcBef>
        <a:spcAft>
          <a:spcPct val="0"/>
        </a:spcAft>
        <a:buChar char="»"/>
        <a:defRPr sz="9300">
          <a:solidFill>
            <a:schemeClr val="tx1"/>
          </a:solidFill>
          <a:latin typeface="+mn-lt"/>
        </a:defRPr>
      </a:lvl6pPr>
      <a:lvl7pPr marL="10515600" indent="-1066800" algn="l" defTabSz="4267200" rtl="0" eaLnBrk="0" fontAlgn="base" hangingPunct="0">
        <a:spcBef>
          <a:spcPct val="20000"/>
        </a:spcBef>
        <a:spcAft>
          <a:spcPct val="0"/>
        </a:spcAft>
        <a:buChar char="»"/>
        <a:defRPr sz="9300">
          <a:solidFill>
            <a:schemeClr val="tx1"/>
          </a:solidFill>
          <a:latin typeface="+mn-lt"/>
        </a:defRPr>
      </a:lvl7pPr>
      <a:lvl8pPr marL="10972800" indent="-1066800" algn="l" defTabSz="4267200" rtl="0" eaLnBrk="0" fontAlgn="base" hangingPunct="0">
        <a:spcBef>
          <a:spcPct val="20000"/>
        </a:spcBef>
        <a:spcAft>
          <a:spcPct val="0"/>
        </a:spcAft>
        <a:buChar char="»"/>
        <a:defRPr sz="9300">
          <a:solidFill>
            <a:schemeClr val="tx1"/>
          </a:solidFill>
          <a:latin typeface="+mn-lt"/>
        </a:defRPr>
      </a:lvl8pPr>
      <a:lvl9pPr marL="11430000" indent="-1066800" algn="l" defTabSz="4267200" rtl="0" eaLnBrk="0" fontAlgn="base" hangingPunct="0">
        <a:spcBef>
          <a:spcPct val="20000"/>
        </a:spcBef>
        <a:spcAft>
          <a:spcPct val="0"/>
        </a:spcAft>
        <a:buChar char="»"/>
        <a:defRPr sz="93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3.tiff"/><Relationship Id="rId7"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11000">
              <a:schemeClr val="bg1"/>
            </a:gs>
            <a:gs pos="100000">
              <a:srgbClr val="96DEFB"/>
            </a:gs>
          </a:gsLst>
          <a:lin ang="5400000" scaled="1"/>
        </a:gradFill>
        <a:effectLst/>
      </p:bgPr>
    </p:bg>
    <p:spTree>
      <p:nvGrpSpPr>
        <p:cNvPr id="1" name=""/>
        <p:cNvGrpSpPr/>
        <p:nvPr/>
      </p:nvGrpSpPr>
      <p:grpSpPr>
        <a:xfrm>
          <a:off x="0" y="0"/>
          <a:ext cx="0" cy="0"/>
          <a:chOff x="0" y="0"/>
          <a:chExt cx="0" cy="0"/>
        </a:xfrm>
      </p:grpSpPr>
      <p:sp>
        <p:nvSpPr>
          <p:cNvPr id="41" name="Title 11">
            <a:extLst>
              <a:ext uri="{FF2B5EF4-FFF2-40B4-BE49-F238E27FC236}">
                <a16:creationId xmlns:a16="http://schemas.microsoft.com/office/drawing/2014/main" id="{8785E597-B0C8-4CA8-9A56-A0F3996D088D}"/>
              </a:ext>
            </a:extLst>
          </p:cNvPr>
          <p:cNvSpPr txBox="1"/>
          <p:nvPr/>
        </p:nvSpPr>
        <p:spPr>
          <a:xfrm>
            <a:off x="3657600" y="1385518"/>
            <a:ext cx="36576000" cy="2746935"/>
          </a:xfrm>
          <a:prstGeom prst="rect">
            <a:avLst/>
          </a:prstGeom>
        </p:spPr>
        <p:txBody>
          <a:bodyPr lIns="128016" tIns="64008" rIns="128016" bIns="64008"/>
          <a:lstStyle>
            <a:defPPr>
              <a:defRPr kern="1200" smtId="4294967295"/>
            </a:defPPr>
            <a:lvl1pPr algn="ctr" defTabSz="4389028" rtl="0" eaLnBrk="1" latinLnBrk="0" hangingPunct="1">
              <a:spcBef>
                <a:spcPct val="0"/>
              </a:spcBef>
              <a:buNone/>
              <a:defRPr sz="13400" kern="1200">
                <a:solidFill>
                  <a:schemeClr val="tx1"/>
                </a:solidFill>
                <a:latin typeface="+mj-lt"/>
                <a:ea typeface="+mj-ea"/>
                <a:cs typeface="+mj-cs"/>
              </a:defRPr>
            </a:lvl1pPr>
          </a:lstStyle>
          <a:p>
            <a:r>
              <a:rPr lang="en-US" sz="9600" dirty="0">
                <a:solidFill>
                  <a:srgbClr val="35477C"/>
                </a:solidFill>
                <a:latin typeface="Libre Baskerville" panose="02000000000000000000" pitchFamily="2" charset="0"/>
              </a:rPr>
              <a:t>Mathematically modeling the coral reef microbiome</a:t>
            </a:r>
          </a:p>
        </p:txBody>
      </p:sp>
      <p:sp>
        <p:nvSpPr>
          <p:cNvPr id="42" name="Text Placeholder 16">
            <a:extLst>
              <a:ext uri="{FF2B5EF4-FFF2-40B4-BE49-F238E27FC236}">
                <a16:creationId xmlns:a16="http://schemas.microsoft.com/office/drawing/2014/main" id="{EBC3B70E-A392-4069-A147-C1FCF37051AF}"/>
              </a:ext>
            </a:extLst>
          </p:cNvPr>
          <p:cNvSpPr txBox="1"/>
          <p:nvPr/>
        </p:nvSpPr>
        <p:spPr>
          <a:xfrm>
            <a:off x="3657600" y="3048000"/>
            <a:ext cx="36576000" cy="2160591"/>
          </a:xfrm>
          <a:prstGeom prst="rect">
            <a:avLst/>
          </a:prstGeom>
        </p:spPr>
        <p:txBody>
          <a:bodyPr lIns="128016" tIns="64008" rIns="128016" bIns="64008">
            <a:spAutoFit/>
          </a:bodyPr>
          <a:lstStyle>
            <a:defPPr>
              <a:defRPr kern="1200" smtId="4294967295"/>
            </a:defPPr>
            <a:lvl1pPr marL="0" indent="0" algn="l" defTabSz="4389028" rtl="0" eaLnBrk="1" latinLnBrk="0" hangingPunct="1">
              <a:spcBef>
                <a:spcPct val="20000"/>
              </a:spcBef>
              <a:buFont typeface="Arial" pitchFamily="34" charset="0"/>
              <a:buNone/>
              <a:defRPr sz="13400" kern="1200" baseline="0">
                <a:solidFill>
                  <a:schemeClr val="tx1"/>
                </a:solidFill>
                <a:latin typeface="+mn-lt"/>
                <a:ea typeface="+mn-ea"/>
                <a:cs typeface="+mn-cs"/>
              </a:defRPr>
            </a:lvl1pPr>
            <a:lvl2pPr marL="3566086" indent="-1371572" algn="l" defTabSz="4389028" rtl="0" eaLnBrk="1" latinLnBrk="0" hangingPunct="1">
              <a:spcBef>
                <a:spcPct val="20000"/>
              </a:spcBef>
              <a:buFont typeface="Arial" pitchFamily="34" charset="0"/>
              <a:buChar char="–"/>
              <a:defRPr sz="13400" kern="1200">
                <a:solidFill>
                  <a:schemeClr val="tx1"/>
                </a:solidFill>
                <a:latin typeface="+mn-lt"/>
                <a:ea typeface="+mn-ea"/>
                <a:cs typeface="+mn-cs"/>
              </a:defRPr>
            </a:lvl2pPr>
            <a:lvl3pPr marL="5486286" indent="-1097257" algn="l" defTabSz="4389028" rtl="0" eaLnBrk="1" latinLnBrk="0" hangingPunct="1">
              <a:spcBef>
                <a:spcPct val="20000"/>
              </a:spcBef>
              <a:buFont typeface="Arial" pitchFamily="34" charset="0"/>
              <a:buChar char="•"/>
              <a:defRPr sz="11500" kern="1200">
                <a:solidFill>
                  <a:schemeClr val="tx1"/>
                </a:solidFill>
                <a:latin typeface="+mn-lt"/>
                <a:ea typeface="+mn-ea"/>
                <a:cs typeface="+mn-cs"/>
              </a:defRPr>
            </a:lvl3pPr>
            <a:lvl4pPr marL="7680800"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4pPr>
            <a:lvl5pPr marL="9875314"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5pPr>
            <a:lvl6pPr marL="12069828"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6pPr>
            <a:lvl7pPr marL="14264342"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7pPr>
            <a:lvl8pPr marL="16458857"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8pPr>
            <a:lvl9pPr marL="18653371" indent="-1097257" algn="l" defTabSz="4389028" rtl="0" eaLnBrk="1" latinLnBrk="0" hangingPunct="1">
              <a:spcBef>
                <a:spcPct val="20000"/>
              </a:spcBef>
              <a:buFont typeface="Arial" pitchFamily="34" charset="0"/>
              <a:buChar char="•"/>
              <a:defRPr sz="9700" kern="1200">
                <a:solidFill>
                  <a:schemeClr val="tx1"/>
                </a:solidFill>
                <a:latin typeface="+mn-lt"/>
                <a:ea typeface="+mn-ea"/>
                <a:cs typeface="+mn-cs"/>
              </a:defRPr>
            </a:lvl9pPr>
          </a:lstStyle>
          <a:p>
            <a:pPr algn="ctr">
              <a:defRPr/>
            </a:pPr>
            <a:r>
              <a:rPr lang="en-US" sz="6600" dirty="0">
                <a:solidFill>
                  <a:srgbClr val="35477C"/>
                </a:solidFill>
                <a:latin typeface="Times New Roman" panose="02020603050405020304" pitchFamily="18" charset="0"/>
                <a:cs typeface="Times New Roman" panose="02020603050405020304" pitchFamily="18" charset="0"/>
              </a:rPr>
              <a:t>Maya Weissman</a:t>
            </a:r>
            <a:r>
              <a:rPr lang="en-US" sz="6600" baseline="30000" dirty="0">
                <a:solidFill>
                  <a:srgbClr val="35477C"/>
                </a:solidFill>
                <a:latin typeface="Times New Roman" panose="02020603050405020304" pitchFamily="18" charset="0"/>
                <a:cs typeface="Times New Roman" panose="02020603050405020304" pitchFamily="18" charset="0"/>
              </a:rPr>
              <a:t>1</a:t>
            </a:r>
            <a:r>
              <a:rPr lang="en-US" sz="6600" dirty="0">
                <a:solidFill>
                  <a:srgbClr val="35477C"/>
                </a:solidFill>
                <a:latin typeface="Times New Roman" panose="02020603050405020304" pitchFamily="18" charset="0"/>
                <a:cs typeface="Times New Roman" panose="02020603050405020304" pitchFamily="18" charset="0"/>
              </a:rPr>
              <a:t>, Naveen Vaidya</a:t>
            </a:r>
            <a:r>
              <a:rPr lang="en-US" sz="6600" baseline="30000" dirty="0">
                <a:solidFill>
                  <a:srgbClr val="35477C"/>
                </a:solidFill>
                <a:latin typeface="Times New Roman" panose="02020603050405020304" pitchFamily="18" charset="0"/>
                <a:cs typeface="Times New Roman" panose="02020603050405020304" pitchFamily="18" charset="0"/>
              </a:rPr>
              <a:t>1</a:t>
            </a:r>
            <a:r>
              <a:rPr lang="en-US" sz="6600" dirty="0">
                <a:solidFill>
                  <a:srgbClr val="35477C"/>
                </a:solidFill>
                <a:latin typeface="Times New Roman" panose="02020603050405020304" pitchFamily="18" charset="0"/>
                <a:cs typeface="Times New Roman" panose="02020603050405020304" pitchFamily="18" charset="0"/>
              </a:rPr>
              <a:t>, </a:t>
            </a:r>
            <a:r>
              <a:rPr lang="en-US" sz="6600" dirty="0" err="1">
                <a:solidFill>
                  <a:srgbClr val="35477C"/>
                </a:solidFill>
                <a:latin typeface="Times New Roman" panose="02020603050405020304" pitchFamily="18" charset="0"/>
                <a:cs typeface="Times New Roman" panose="02020603050405020304" pitchFamily="18" charset="0"/>
              </a:rPr>
              <a:t>Lais</a:t>
            </a:r>
            <a:r>
              <a:rPr lang="en-US" sz="6600" dirty="0">
                <a:solidFill>
                  <a:srgbClr val="35477C"/>
                </a:solidFill>
                <a:latin typeface="Times New Roman" panose="02020603050405020304" pitchFamily="18" charset="0"/>
                <a:cs typeface="Times New Roman" panose="02020603050405020304" pitchFamily="18" charset="0"/>
              </a:rPr>
              <a:t> Lima</a:t>
            </a:r>
            <a:r>
              <a:rPr lang="en-US" sz="6600" baseline="30000" dirty="0">
                <a:solidFill>
                  <a:srgbClr val="35477C"/>
                </a:solidFill>
                <a:latin typeface="Times New Roman" panose="02020603050405020304" pitchFamily="18" charset="0"/>
                <a:cs typeface="Times New Roman" panose="02020603050405020304" pitchFamily="18" charset="0"/>
              </a:rPr>
              <a:t>2</a:t>
            </a:r>
            <a:r>
              <a:rPr lang="en-US" sz="6600" dirty="0">
                <a:solidFill>
                  <a:srgbClr val="35477C"/>
                </a:solidFill>
                <a:latin typeface="Times New Roman" panose="02020603050405020304" pitchFamily="18" charset="0"/>
                <a:cs typeface="Times New Roman" panose="02020603050405020304" pitchFamily="18" charset="0"/>
              </a:rPr>
              <a:t>, and Elizabeth Dinsdale</a:t>
            </a:r>
            <a:r>
              <a:rPr lang="en-US" sz="6600" baseline="30000" dirty="0">
                <a:solidFill>
                  <a:srgbClr val="35477C"/>
                </a:solidFill>
                <a:latin typeface="Times New Roman" panose="02020603050405020304" pitchFamily="18" charset="0"/>
                <a:cs typeface="Times New Roman" panose="02020603050405020304" pitchFamily="18" charset="0"/>
              </a:rPr>
              <a:t>2</a:t>
            </a:r>
            <a:endParaRPr lang="en-US" sz="6600" dirty="0">
              <a:solidFill>
                <a:srgbClr val="35477C"/>
              </a:solidFill>
              <a:latin typeface="Times New Roman" panose="02020603050405020304" pitchFamily="18" charset="0"/>
              <a:cs typeface="Times New Roman" panose="02020603050405020304" pitchFamily="18" charset="0"/>
            </a:endParaRPr>
          </a:p>
          <a:p>
            <a:pPr algn="ctr">
              <a:defRPr/>
            </a:pPr>
            <a:r>
              <a:rPr lang="en-US" sz="5600" baseline="30000" dirty="0">
                <a:solidFill>
                  <a:srgbClr val="35477C"/>
                </a:solidFill>
                <a:latin typeface="Times New Roman" panose="02020603050405020304" pitchFamily="18" charset="0"/>
                <a:cs typeface="Times New Roman" panose="02020603050405020304" pitchFamily="18" charset="0"/>
              </a:rPr>
              <a:t>1</a:t>
            </a:r>
            <a:r>
              <a:rPr lang="en-US" sz="5600" dirty="0">
                <a:solidFill>
                  <a:srgbClr val="35477C"/>
                </a:solidFill>
                <a:latin typeface="Times New Roman" panose="02020603050405020304" pitchFamily="18" charset="0"/>
                <a:cs typeface="Times New Roman" panose="02020603050405020304" pitchFamily="18" charset="0"/>
              </a:rPr>
              <a:t>SDSU Disease Modeling Lab, Department of Mathematics; </a:t>
            </a:r>
            <a:r>
              <a:rPr lang="en-US" sz="5600" baseline="30000" dirty="0">
                <a:solidFill>
                  <a:srgbClr val="35477C"/>
                </a:solidFill>
                <a:latin typeface="Times New Roman" panose="02020603050405020304" pitchFamily="18" charset="0"/>
                <a:cs typeface="Times New Roman" panose="02020603050405020304" pitchFamily="18" charset="0"/>
              </a:rPr>
              <a:t>2</a:t>
            </a:r>
            <a:r>
              <a:rPr lang="en-US" sz="5600" dirty="0">
                <a:solidFill>
                  <a:srgbClr val="35477C"/>
                </a:solidFill>
                <a:latin typeface="Times New Roman" panose="02020603050405020304" pitchFamily="18" charset="0"/>
                <a:cs typeface="Times New Roman" panose="02020603050405020304" pitchFamily="18" charset="0"/>
              </a:rPr>
              <a:t>SDSU Dinsdale Lab, Department of Ecology</a:t>
            </a:r>
            <a:endParaRPr lang="en-US" sz="5600" baseline="30000" dirty="0">
              <a:solidFill>
                <a:srgbClr val="35477C"/>
              </a:solidFill>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510EA99C-FF96-294E-B930-52B88C8C14FE}"/>
              </a:ext>
            </a:extLst>
          </p:cNvPr>
          <p:cNvGrpSpPr/>
          <p:nvPr/>
        </p:nvGrpSpPr>
        <p:grpSpPr>
          <a:xfrm>
            <a:off x="685800" y="5796612"/>
            <a:ext cx="4191000" cy="26672968"/>
            <a:chOff x="685800" y="7745166"/>
            <a:chExt cx="10058400" cy="10164836"/>
          </a:xfrm>
        </p:grpSpPr>
        <p:sp>
          <p:nvSpPr>
            <p:cNvPr id="46" name="Rectangle 45">
              <a:extLst>
                <a:ext uri="{FF2B5EF4-FFF2-40B4-BE49-F238E27FC236}">
                  <a16:creationId xmlns:a16="http://schemas.microsoft.com/office/drawing/2014/main" id="{2C718E78-BDD8-4BAD-851F-D423AE935B0D}"/>
                </a:ext>
              </a:extLst>
            </p:cNvPr>
            <p:cNvSpPr/>
            <p:nvPr/>
          </p:nvSpPr>
          <p:spPr>
            <a:xfrm>
              <a:off x="685800" y="7745166"/>
              <a:ext cx="10058400" cy="101259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dirty="0">
                <a:latin typeface="+mj-lt"/>
              </a:endParaRPr>
            </a:p>
          </p:txBody>
        </p:sp>
        <p:sp>
          <p:nvSpPr>
            <p:cNvPr id="53" name="TextBox 52">
              <a:extLst>
                <a:ext uri="{FF2B5EF4-FFF2-40B4-BE49-F238E27FC236}">
                  <a16:creationId xmlns:a16="http://schemas.microsoft.com/office/drawing/2014/main" id="{B9BDD4D7-12C6-4DBA-AD93-2C88BC17BC8B}"/>
                </a:ext>
              </a:extLst>
            </p:cNvPr>
            <p:cNvSpPr txBox="1"/>
            <p:nvPr/>
          </p:nvSpPr>
          <p:spPr>
            <a:xfrm>
              <a:off x="914400" y="8116206"/>
              <a:ext cx="9601200" cy="9793796"/>
            </a:xfrm>
            <a:prstGeom prst="rect">
              <a:avLst/>
            </a:prstGeom>
            <a:noFill/>
          </p:spPr>
          <p:txBody>
            <a:bodyPr wrap="square" rtlCol="0">
              <a:spAutoFit/>
            </a:bodyPr>
            <a:lstStyle>
              <a:defPPr>
                <a:defRPr kern="1200" smtId="4294967295"/>
              </a:defPPr>
            </a:lstStyle>
            <a:p>
              <a:r>
                <a:rPr lang="en-US" sz="2600" dirty="0">
                  <a:ea typeface="Open Sans" panose="020B0606030504020204" pitchFamily="34" charset="0"/>
                  <a:cs typeface="Times New Roman" panose="02020603050405020304" pitchFamily="18" charset="0"/>
                </a:rPr>
                <a:t>Coral reefs are some of the most diverse and valuable ecosystems on the planet, but an estimated 20% of the world’s reefs have been decimated due to stressors such as climate change, coral bleaching, and diseases. </a:t>
              </a:r>
              <a:r>
                <a:rPr lang="en-US" sz="2600" i="1" dirty="0">
                  <a:ea typeface="Open Sans" panose="020B0606030504020204" pitchFamily="34" charset="0"/>
                  <a:cs typeface="Times New Roman" panose="02020603050405020304" pitchFamily="18" charset="0"/>
                </a:rPr>
                <a:t>Pseudodiploria</a:t>
              </a:r>
              <a:r>
                <a:rPr lang="en-US" sz="2600" dirty="0">
                  <a:ea typeface="Open Sans" panose="020B0606030504020204" pitchFamily="34" charset="0"/>
                  <a:cs typeface="Times New Roman" panose="02020603050405020304" pitchFamily="18" charset="0"/>
                </a:rPr>
                <a:t> </a:t>
              </a:r>
              <a:r>
                <a:rPr lang="en-US" sz="2600" i="1" dirty="0">
                  <a:ea typeface="Open Sans" panose="020B0606030504020204" pitchFamily="34" charset="0"/>
                  <a:cs typeface="Times New Roman" panose="02020603050405020304" pitchFamily="18" charset="0"/>
                </a:rPr>
                <a:t>strigosa</a:t>
              </a:r>
              <a:r>
                <a:rPr lang="en-US" sz="2600" dirty="0">
                  <a:ea typeface="Open Sans" panose="020B0606030504020204" pitchFamily="34" charset="0"/>
                  <a:cs typeface="Times New Roman" panose="02020603050405020304" pitchFamily="18" charset="0"/>
                </a:rPr>
                <a:t> is a reef-building species abundant in the Caribbean that is currently being threatened by black band disease. </a:t>
              </a:r>
              <a:r>
                <a:rPr lang="en-US" sz="2600" i="1" dirty="0">
                  <a:ea typeface="Open Sans" panose="020B0606030504020204" pitchFamily="34" charset="0"/>
                  <a:cs typeface="Times New Roman" panose="02020603050405020304" pitchFamily="18" charset="0"/>
                </a:rPr>
                <a:t>P</a:t>
              </a:r>
              <a:r>
                <a:rPr lang="en-US" sz="2600" dirty="0">
                  <a:ea typeface="Open Sans" panose="020B0606030504020204" pitchFamily="34" charset="0"/>
                  <a:cs typeface="Times New Roman" panose="02020603050405020304" pitchFamily="18" charset="0"/>
                </a:rPr>
                <a:t>. </a:t>
              </a:r>
              <a:r>
                <a:rPr lang="en-US" sz="2600" i="1" dirty="0">
                  <a:ea typeface="Open Sans" panose="020B0606030504020204" pitchFamily="34" charset="0"/>
                  <a:cs typeface="Times New Roman" panose="02020603050405020304" pitchFamily="18" charset="0"/>
                </a:rPr>
                <a:t>strigosa</a:t>
              </a:r>
              <a:r>
                <a:rPr lang="en-US" sz="2600" dirty="0">
                  <a:ea typeface="Open Sans" panose="020B0606030504020204" pitchFamily="34" charset="0"/>
                  <a:cs typeface="Times New Roman" panose="02020603050405020304" pitchFamily="18" charset="0"/>
                </a:rPr>
                <a:t>, like all other coral colonies, functions as a holobiont where the coral animal relies on a symbiotic relationship with a complex microbiome. The composition and health of the microbiome is affected by high temperatures, eutrophication, and other stress conditions. In this poster, we present mathematical models, developed based on </a:t>
              </a:r>
              <a:r>
                <a:rPr lang="en-US" sz="2600" i="1" dirty="0">
                  <a:ea typeface="Open Sans" panose="020B0606030504020204" pitchFamily="34" charset="0"/>
                  <a:cs typeface="Times New Roman" panose="02020603050405020304" pitchFamily="18" charset="0"/>
                </a:rPr>
                <a:t>P</a:t>
              </a:r>
              <a:r>
                <a:rPr lang="en-US" sz="2600" dirty="0">
                  <a:ea typeface="Open Sans" panose="020B0606030504020204" pitchFamily="34" charset="0"/>
                  <a:cs typeface="Times New Roman" panose="02020603050405020304" pitchFamily="18" charset="0"/>
                </a:rPr>
                <a:t>. </a:t>
              </a:r>
              <a:r>
                <a:rPr lang="en-US" sz="2600" i="1" dirty="0">
                  <a:ea typeface="Open Sans" panose="020B0606030504020204" pitchFamily="34" charset="0"/>
                  <a:cs typeface="Times New Roman" panose="02020603050405020304" pitchFamily="18" charset="0"/>
                </a:rPr>
                <a:t>strigosa</a:t>
              </a:r>
              <a:r>
                <a:rPr lang="en-US" sz="2600" dirty="0">
                  <a:ea typeface="Open Sans" panose="020B0606030504020204" pitchFamily="34" charset="0"/>
                  <a:cs typeface="Times New Roman" panose="02020603050405020304" pitchFamily="18" charset="0"/>
                </a:rPr>
                <a:t> microbiome data collected from Bermuda (Dinsdale Lab at SDSU), in order to investigate the relationship between environmental conditions, the coral reef microbiome, and black band disease dynamics. In particular, we focus on evaluating the effects of temperature on the coral reef microbiome, which emulates the periodic changes in microbiome composition found in nature. The microbiome model is further extended to predict black band disease dynamics and identify the environmental threshold conditions that would cause the reef holobiont to shift from a healthy to a disease-associated microbial community. Our results show that temperature can have significant impact on the coral reef holobiont health, and can account for susceptibility to black band disease. Our models can be used to investigate potential strategies to protect reef ecosystems from black band disease and other stressors.</a:t>
              </a:r>
            </a:p>
          </p:txBody>
        </p:sp>
        <p:sp>
          <p:nvSpPr>
            <p:cNvPr id="54" name="TextBox 53">
              <a:extLst>
                <a:ext uri="{FF2B5EF4-FFF2-40B4-BE49-F238E27FC236}">
                  <a16:creationId xmlns:a16="http://schemas.microsoft.com/office/drawing/2014/main" id="{E4864E4E-50A2-403F-84B8-E4F7E820612B}"/>
                </a:ext>
              </a:extLst>
            </p:cNvPr>
            <p:cNvSpPr txBox="1"/>
            <p:nvPr/>
          </p:nvSpPr>
          <p:spPr>
            <a:xfrm>
              <a:off x="914400" y="7864817"/>
              <a:ext cx="9601200" cy="269769"/>
            </a:xfrm>
            <a:prstGeom prst="rect">
              <a:avLst/>
            </a:prstGeom>
            <a:noFill/>
          </p:spPr>
          <p:txBody>
            <a:bodyPr wrap="square" rtlCol="0">
              <a:spAutoFit/>
            </a:bodyPr>
            <a:lstStyle>
              <a:defPPr>
                <a:defRPr kern="1200" smtId="4294967295"/>
              </a:defPPr>
            </a:lstStyle>
            <a:p>
              <a:r>
                <a:rPr lang="en-US" sz="4000" dirty="0">
                  <a:solidFill>
                    <a:srgbClr val="35477C"/>
                  </a:solidFill>
                  <a:latin typeface="Libre Baskerville" panose="02000000000000000000" pitchFamily="2" charset="0"/>
                </a:rPr>
                <a:t>I. Abstract</a:t>
              </a:r>
            </a:p>
          </p:txBody>
        </p:sp>
      </p:grpSp>
      <p:grpSp>
        <p:nvGrpSpPr>
          <p:cNvPr id="10" name="Group 9">
            <a:extLst>
              <a:ext uri="{FF2B5EF4-FFF2-40B4-BE49-F238E27FC236}">
                <a16:creationId xmlns:a16="http://schemas.microsoft.com/office/drawing/2014/main" id="{967D2215-96D1-6F49-80FC-6D1B06308DAF}"/>
              </a:ext>
            </a:extLst>
          </p:cNvPr>
          <p:cNvGrpSpPr/>
          <p:nvPr/>
        </p:nvGrpSpPr>
        <p:grpSpPr>
          <a:xfrm>
            <a:off x="31103799" y="30409406"/>
            <a:ext cx="12284481" cy="1958251"/>
            <a:chOff x="33146999" y="28576718"/>
            <a:chExt cx="12284481" cy="1958252"/>
          </a:xfrm>
        </p:grpSpPr>
        <p:sp>
          <p:nvSpPr>
            <p:cNvPr id="55" name="Rectangle 54">
              <a:extLst>
                <a:ext uri="{FF2B5EF4-FFF2-40B4-BE49-F238E27FC236}">
                  <a16:creationId xmlns:a16="http://schemas.microsoft.com/office/drawing/2014/main" id="{32418A42-DDE0-497E-98DF-5F9BFF98DA6B}"/>
                </a:ext>
              </a:extLst>
            </p:cNvPr>
            <p:cNvSpPr/>
            <p:nvPr/>
          </p:nvSpPr>
          <p:spPr>
            <a:xfrm>
              <a:off x="33146999" y="28576718"/>
              <a:ext cx="12284481" cy="19582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56" name="TextBox 55">
              <a:extLst>
                <a:ext uri="{FF2B5EF4-FFF2-40B4-BE49-F238E27FC236}">
                  <a16:creationId xmlns:a16="http://schemas.microsoft.com/office/drawing/2014/main" id="{1D434DB1-CA03-4AE7-BD42-F2F4837CE20D}"/>
                </a:ext>
              </a:extLst>
            </p:cNvPr>
            <p:cNvSpPr txBox="1"/>
            <p:nvPr/>
          </p:nvSpPr>
          <p:spPr>
            <a:xfrm>
              <a:off x="33375600" y="29561135"/>
              <a:ext cx="11788534" cy="830997"/>
            </a:xfrm>
            <a:prstGeom prst="rect">
              <a:avLst/>
            </a:prstGeom>
            <a:noFill/>
          </p:spPr>
          <p:txBody>
            <a:bodyPr wrap="square" numCol="2" rtlCol="0">
              <a:spAutoFit/>
            </a:bodyPr>
            <a:lstStyle>
              <a:defPPr>
                <a:defRPr kern="1200" smtId="4294967295"/>
              </a:defPPr>
            </a:lstStyle>
            <a:p>
              <a:r>
                <a:rPr lang="en-US" dirty="0">
                  <a:ea typeface="Open Sans" panose="020B0606030504020204" pitchFamily="34" charset="0"/>
                  <a:cs typeface="Times New Roman" panose="02020603050405020304" pitchFamily="18" charset="0"/>
                </a:rPr>
                <a:t>NSF Grant DMS-1616299 (NKV)</a:t>
              </a:r>
            </a:p>
            <a:p>
              <a:r>
                <a:rPr lang="en-US" dirty="0">
                  <a:ea typeface="Open Sans" panose="020B0606030504020204" pitchFamily="34" charset="0"/>
                  <a:cs typeface="Times New Roman" panose="02020603050405020304" pitchFamily="18" charset="0"/>
                </a:rPr>
                <a:t>NSF Grant OCE-0928406 (ED)</a:t>
              </a:r>
            </a:p>
            <a:p>
              <a:r>
                <a:rPr lang="en-US" dirty="0">
                  <a:ea typeface="Open Sans" panose="020B0606030504020204" pitchFamily="34" charset="0"/>
                  <a:cs typeface="Times New Roman" panose="02020603050405020304" pitchFamily="18" charset="0"/>
                </a:rPr>
                <a:t>SDSU </a:t>
              </a:r>
              <a:r>
                <a:rPr lang="en-US" dirty="0" err="1">
                  <a:ea typeface="Open Sans" panose="020B0606030504020204" pitchFamily="34" charset="0"/>
                  <a:cs typeface="Times New Roman" panose="02020603050405020304" pitchFamily="18" charset="0"/>
                </a:rPr>
                <a:t>DiMoLab</a:t>
              </a:r>
              <a:endParaRPr lang="en-US" dirty="0">
                <a:ea typeface="Open Sans" panose="020B0606030504020204" pitchFamily="34" charset="0"/>
                <a:cs typeface="Times New Roman" panose="02020603050405020304" pitchFamily="18" charset="0"/>
              </a:endParaRPr>
            </a:p>
            <a:p>
              <a:r>
                <a:rPr lang="en-US" dirty="0">
                  <a:ea typeface="Open Sans" panose="020B0606030504020204" pitchFamily="34" charset="0"/>
                  <a:cs typeface="Times New Roman" panose="02020603050405020304" pitchFamily="18" charset="0"/>
                </a:rPr>
                <a:t>SDSU Dinsdale Lab</a:t>
              </a:r>
            </a:p>
          </p:txBody>
        </p:sp>
        <p:sp>
          <p:nvSpPr>
            <p:cNvPr id="57" name="TextBox 56">
              <a:extLst>
                <a:ext uri="{FF2B5EF4-FFF2-40B4-BE49-F238E27FC236}">
                  <a16:creationId xmlns:a16="http://schemas.microsoft.com/office/drawing/2014/main" id="{992CC346-56CD-4384-BB14-A915BC781C78}"/>
                </a:ext>
              </a:extLst>
            </p:cNvPr>
            <p:cNvSpPr txBox="1"/>
            <p:nvPr/>
          </p:nvSpPr>
          <p:spPr>
            <a:xfrm>
              <a:off x="33375600" y="28893222"/>
              <a:ext cx="9601200" cy="646331"/>
            </a:xfrm>
            <a:prstGeom prst="rect">
              <a:avLst/>
            </a:prstGeom>
            <a:noFill/>
          </p:spPr>
          <p:txBody>
            <a:bodyPr wrap="square" rtlCol="0">
              <a:spAutoFit/>
            </a:bodyPr>
            <a:lstStyle>
              <a:defPPr>
                <a:defRPr kern="1200" smtId="4294967295"/>
              </a:defPPr>
            </a:lstStyle>
            <a:p>
              <a:r>
                <a:rPr lang="en-US" sz="3600" dirty="0">
                  <a:solidFill>
                    <a:srgbClr val="35477C"/>
                  </a:solidFill>
                  <a:latin typeface="Libre Baskerville" panose="02000000000000000000" pitchFamily="2" charset="0"/>
                </a:rPr>
                <a:t>Acknowledgements</a:t>
              </a:r>
            </a:p>
          </p:txBody>
        </p:sp>
      </p:grpSp>
      <p:grpSp>
        <p:nvGrpSpPr>
          <p:cNvPr id="8" name="Group 7">
            <a:extLst>
              <a:ext uri="{FF2B5EF4-FFF2-40B4-BE49-F238E27FC236}">
                <a16:creationId xmlns:a16="http://schemas.microsoft.com/office/drawing/2014/main" id="{75B185BB-9BB2-A045-99D6-935C192725AD}"/>
              </a:ext>
            </a:extLst>
          </p:cNvPr>
          <p:cNvGrpSpPr/>
          <p:nvPr/>
        </p:nvGrpSpPr>
        <p:grpSpPr>
          <a:xfrm>
            <a:off x="5425439" y="27172762"/>
            <a:ext cx="25129721" cy="5194896"/>
            <a:chOff x="33147000" y="7745167"/>
            <a:chExt cx="10058400" cy="5194896"/>
          </a:xfrm>
        </p:grpSpPr>
        <p:sp>
          <p:nvSpPr>
            <p:cNvPr id="48" name="Rectangle 47">
              <a:extLst>
                <a:ext uri="{FF2B5EF4-FFF2-40B4-BE49-F238E27FC236}">
                  <a16:creationId xmlns:a16="http://schemas.microsoft.com/office/drawing/2014/main" id="{3E6D1C9C-2516-4738-BC80-673A19ECE5BD}"/>
                </a:ext>
              </a:extLst>
            </p:cNvPr>
            <p:cNvSpPr/>
            <p:nvPr/>
          </p:nvSpPr>
          <p:spPr>
            <a:xfrm>
              <a:off x="33147000" y="7745167"/>
              <a:ext cx="10058400" cy="51948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58" name="TextBox 57">
              <a:extLst>
                <a:ext uri="{FF2B5EF4-FFF2-40B4-BE49-F238E27FC236}">
                  <a16:creationId xmlns:a16="http://schemas.microsoft.com/office/drawing/2014/main" id="{E3DA8D0E-1298-4193-913A-0FE766B77D13}"/>
                </a:ext>
              </a:extLst>
            </p:cNvPr>
            <p:cNvSpPr txBox="1"/>
            <p:nvPr/>
          </p:nvSpPr>
          <p:spPr>
            <a:xfrm>
              <a:off x="33258860" y="8817354"/>
              <a:ext cx="9834681" cy="3931920"/>
            </a:xfrm>
            <a:prstGeom prst="rect">
              <a:avLst/>
            </a:prstGeom>
            <a:noFill/>
          </p:spPr>
          <p:txBody>
            <a:bodyPr wrap="square" numCol="2" spcCol="457200" rtlCol="0">
              <a:spAutoFit/>
            </a:bodyPr>
            <a:lstStyle>
              <a:defPPr>
                <a:defRPr kern="1200" smtId="4294967295"/>
              </a:defPPr>
            </a:lstStyle>
            <a:p>
              <a:pPr>
                <a:spcAft>
                  <a:spcPts val="1500"/>
                </a:spcAft>
              </a:pPr>
              <a:r>
                <a:rPr lang="en-US" dirty="0">
                  <a:ea typeface="Open Sans" panose="020B0606030504020204" pitchFamily="34" charset="0"/>
                  <a:cs typeface="Times New Roman" panose="02020603050405020304" pitchFamily="18" charset="0"/>
                </a:rPr>
                <a:t>Our model can successfully predict fluctuations in the holobiont, which makes it a valuable tool in predicting microbiome dynamics. The results show that temperature can have a significant impact on microbiome composition and coral susceptibility to black band disease. As temperature increases, composition shifts from being dominated by Alphaproteobacteria to having a more even distribution between the various genus and an increase in the relative proportion of Cyanobacteria, which are proven to be positively correlated with black band disease. The susceptibility of the coral reef to black band disease is, in part, caused by shifts in temperature.</a:t>
              </a:r>
            </a:p>
            <a:p>
              <a:pPr>
                <a:spcAft>
                  <a:spcPts val="1500"/>
                </a:spcAft>
              </a:pPr>
              <a:r>
                <a:rPr lang="en-US" dirty="0">
                  <a:ea typeface="Open Sans" panose="020B0606030504020204" pitchFamily="34" charset="0"/>
                  <a:cs typeface="Times New Roman" panose="02020603050405020304" pitchFamily="18" charset="0"/>
                </a:rPr>
                <a:t>In the future, we plan to investigate the effect temperature has on the basic reproductive number of black band disease. Due to the periodic nature of temperature, normal methods of finding the basic reproductive number are unable to be used. These calculations will help us characterize the environmental threshold conditions that would cause a coral reef to shift from a healthy to a disease associated community.</a:t>
              </a:r>
            </a:p>
            <a:p>
              <a:pPr>
                <a:spcAft>
                  <a:spcPts val="1500"/>
                </a:spcAft>
              </a:pPr>
              <a:r>
                <a:rPr lang="en-US" dirty="0">
                  <a:ea typeface="Open Sans" panose="020B0606030504020204" pitchFamily="34" charset="0"/>
                  <a:cs typeface="Times New Roman" panose="02020603050405020304" pitchFamily="18" charset="0"/>
                </a:rPr>
                <a:t>Further experimentation within the lab is also needed in order to corroborate our results, especially with respect to black band disease. Currently the Dinsdale Lab is working on sequencing more results from the heat shock experiment, which will help us better define our parameters.</a:t>
              </a:r>
            </a:p>
            <a:p>
              <a:pPr>
                <a:spcAft>
                  <a:spcPts val="1500"/>
                </a:spcAft>
              </a:pPr>
              <a:r>
                <a:rPr lang="en-US" dirty="0">
                  <a:ea typeface="Open Sans" panose="020B0606030504020204" pitchFamily="34" charset="0"/>
                  <a:cs typeface="Times New Roman" panose="02020603050405020304" pitchFamily="18" charset="0"/>
                </a:rPr>
                <a:t>Climate change can have a huge impact on the health of the coral reef holobiont. Our model can be used to investigate potential strategies to protect reef ecosystems from black band disease and other stressors.</a:t>
              </a:r>
            </a:p>
          </p:txBody>
        </p:sp>
        <p:sp>
          <p:nvSpPr>
            <p:cNvPr id="59" name="TextBox 58">
              <a:extLst>
                <a:ext uri="{FF2B5EF4-FFF2-40B4-BE49-F238E27FC236}">
                  <a16:creationId xmlns:a16="http://schemas.microsoft.com/office/drawing/2014/main" id="{D07EEF88-ACF9-4467-B180-074FC642245A}"/>
                </a:ext>
              </a:extLst>
            </p:cNvPr>
            <p:cNvSpPr txBox="1"/>
            <p:nvPr/>
          </p:nvSpPr>
          <p:spPr>
            <a:xfrm>
              <a:off x="33258860" y="8098781"/>
              <a:ext cx="9601200" cy="707886"/>
            </a:xfrm>
            <a:prstGeom prst="rect">
              <a:avLst/>
            </a:prstGeom>
            <a:noFill/>
          </p:spPr>
          <p:txBody>
            <a:bodyPr wrap="square" rtlCol="0">
              <a:spAutoFit/>
            </a:bodyPr>
            <a:lstStyle>
              <a:defPPr>
                <a:defRPr kern="1200" smtId="4294967295"/>
              </a:defPPr>
            </a:lstStyle>
            <a:p>
              <a:r>
                <a:rPr lang="en-US" sz="4000" dirty="0">
                  <a:solidFill>
                    <a:srgbClr val="35477C"/>
                  </a:solidFill>
                  <a:latin typeface="Libre Baskerville" panose="02000000000000000000" pitchFamily="2" charset="0"/>
                </a:rPr>
                <a:t>VI. Conclusion</a:t>
              </a:r>
            </a:p>
          </p:txBody>
        </p:sp>
      </p:grpSp>
      <p:grpSp>
        <p:nvGrpSpPr>
          <p:cNvPr id="2" name="Group 1">
            <a:extLst>
              <a:ext uri="{FF2B5EF4-FFF2-40B4-BE49-F238E27FC236}">
                <a16:creationId xmlns:a16="http://schemas.microsoft.com/office/drawing/2014/main" id="{6CF69E4A-EACD-E44D-B33E-C702544DBBF4}"/>
              </a:ext>
            </a:extLst>
          </p:cNvPr>
          <p:cNvGrpSpPr/>
          <p:nvPr/>
        </p:nvGrpSpPr>
        <p:grpSpPr>
          <a:xfrm>
            <a:off x="5425440" y="5611707"/>
            <a:ext cx="37962840" cy="4274257"/>
            <a:chOff x="685800" y="18368035"/>
            <a:chExt cx="10058400" cy="4274257"/>
          </a:xfrm>
        </p:grpSpPr>
        <p:sp>
          <p:nvSpPr>
            <p:cNvPr id="49" name="Rectangle 48">
              <a:extLst>
                <a:ext uri="{FF2B5EF4-FFF2-40B4-BE49-F238E27FC236}">
                  <a16:creationId xmlns:a16="http://schemas.microsoft.com/office/drawing/2014/main" id="{8F25EFAD-7AAF-4CAF-BA69-869B3D423F7F}"/>
                </a:ext>
              </a:extLst>
            </p:cNvPr>
            <p:cNvSpPr/>
            <p:nvPr/>
          </p:nvSpPr>
          <p:spPr>
            <a:xfrm>
              <a:off x="685800" y="18368035"/>
              <a:ext cx="10058400" cy="42742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62" name="TextBox 61">
              <a:extLst>
                <a:ext uri="{FF2B5EF4-FFF2-40B4-BE49-F238E27FC236}">
                  <a16:creationId xmlns:a16="http://schemas.microsoft.com/office/drawing/2014/main" id="{A067F8A1-EE95-4354-8E2F-952A6BBDBFFC}"/>
                </a:ext>
              </a:extLst>
            </p:cNvPr>
            <p:cNvSpPr txBox="1"/>
            <p:nvPr/>
          </p:nvSpPr>
          <p:spPr>
            <a:xfrm>
              <a:off x="769036" y="19528304"/>
              <a:ext cx="9904330" cy="2330895"/>
            </a:xfrm>
            <a:prstGeom prst="rect">
              <a:avLst/>
            </a:prstGeom>
            <a:noFill/>
          </p:spPr>
          <p:txBody>
            <a:bodyPr wrap="square" numCol="3" spcCol="914400" rtlCol="0">
              <a:spAutoFit/>
            </a:bodyPr>
            <a:lstStyle>
              <a:defPPr>
                <a:defRPr kern="1200" smtId="4294967295"/>
              </a:defPPr>
            </a:lstStyle>
            <a:p>
              <a:pPr>
                <a:spcAft>
                  <a:spcPts val="1500"/>
                </a:spcAft>
              </a:pPr>
              <a:r>
                <a:rPr lang="en-US" dirty="0">
                  <a:ea typeface="Open Sans" panose="020B0606030504020204" pitchFamily="34" charset="0"/>
                  <a:cs typeface="Times New Roman" panose="02020603050405020304" pitchFamily="18" charset="0"/>
                </a:rPr>
                <a:t>Coral reefs are home to a quarter of all ocean species, despite covering less than one percent of the earth’s surface. Due to stressors such as climate change, coral bleaching, and disease, almost 20% of the world’s reefs have been destroyed. Coral colonies function as a holobiont, where the coral animal, such as the reef building coral </a:t>
              </a:r>
              <a:r>
                <a:rPr lang="en-US" i="1" dirty="0">
                  <a:ea typeface="Open Sans" panose="020B0606030504020204" pitchFamily="34" charset="0"/>
                  <a:cs typeface="Times New Roman" panose="02020603050405020304" pitchFamily="18" charset="0"/>
                </a:rPr>
                <a:t>Pseudodiploria</a:t>
              </a:r>
              <a:r>
                <a:rPr lang="en-US" dirty="0">
                  <a:ea typeface="Open Sans" panose="020B0606030504020204" pitchFamily="34" charset="0"/>
                  <a:cs typeface="Times New Roman" panose="02020603050405020304" pitchFamily="18" charset="0"/>
                </a:rPr>
                <a:t> </a:t>
              </a:r>
              <a:r>
                <a:rPr lang="en-US" i="1" dirty="0">
                  <a:ea typeface="Open Sans" panose="020B0606030504020204" pitchFamily="34" charset="0"/>
                  <a:cs typeface="Times New Roman" panose="02020603050405020304" pitchFamily="18" charset="0"/>
                </a:rPr>
                <a:t>strigosa, </a:t>
              </a:r>
              <a:r>
                <a:rPr lang="en-US" dirty="0">
                  <a:ea typeface="Open Sans" panose="020B0606030504020204" pitchFamily="34" charset="0"/>
                  <a:cs typeface="Times New Roman" panose="02020603050405020304" pitchFamily="18" charset="0"/>
                </a:rPr>
                <a:t>depend upon a complex community of microorganisms. The coral microbiome is an important driver in the fitness of the coral reef, although the exact nature of this relationship is still not understood. </a:t>
              </a:r>
            </a:p>
            <a:p>
              <a:pPr>
                <a:spcAft>
                  <a:spcPts val="1500"/>
                </a:spcAft>
              </a:pPr>
              <a:r>
                <a:rPr lang="en-US" dirty="0">
                  <a:ea typeface="Open Sans" panose="020B0606030504020204" pitchFamily="34" charset="0"/>
                  <a:cs typeface="Times New Roman" panose="02020603050405020304" pitchFamily="18" charset="0"/>
                </a:rPr>
                <a:t>In this project, we hypothesize that temperature drives microbiome composition, which in turn affects the reef’s susceptibility to black band disease. We develop a mathematical model that simulates microbiome growth as a function of temperature, network interactions within the holobiont, and the relationship between the microbiome and black band disease.</a:t>
              </a:r>
            </a:p>
            <a:p>
              <a:pPr>
                <a:spcAft>
                  <a:spcPts val="1500"/>
                </a:spcAft>
              </a:pPr>
              <a:r>
                <a:rPr lang="en-US" dirty="0">
                  <a:ea typeface="Open Sans" panose="020B0606030504020204" pitchFamily="34" charset="0"/>
                  <a:cs typeface="Times New Roman" panose="02020603050405020304" pitchFamily="18" charset="0"/>
                </a:rPr>
                <a:t>Our model was developed using data collected by the Dinsdale Lab. Ocean samples from </a:t>
              </a:r>
              <a:r>
                <a:rPr lang="en-US" i="1" dirty="0">
                  <a:ea typeface="Open Sans" panose="020B0606030504020204" pitchFamily="34" charset="0"/>
                  <a:cs typeface="Times New Roman" panose="02020603050405020304" pitchFamily="18" charset="0"/>
                </a:rPr>
                <a:t>P. strigosa </a:t>
              </a:r>
              <a:r>
                <a:rPr lang="en-US" dirty="0">
                  <a:ea typeface="Open Sans" panose="020B0606030504020204" pitchFamily="34" charset="0"/>
                  <a:cs typeface="Times New Roman" panose="02020603050405020304" pitchFamily="18" charset="0"/>
                </a:rPr>
                <a:t>colonies in Bermuda were sequenced and experimented upon. Using samples from the ocean and heat shock experiments, we are able to parametrize and test the efficacy of our model.</a:t>
              </a:r>
            </a:p>
          </p:txBody>
        </p:sp>
        <p:sp>
          <p:nvSpPr>
            <p:cNvPr id="63" name="TextBox 62">
              <a:extLst>
                <a:ext uri="{FF2B5EF4-FFF2-40B4-BE49-F238E27FC236}">
                  <a16:creationId xmlns:a16="http://schemas.microsoft.com/office/drawing/2014/main" id="{92D5F59B-F8CA-463C-871F-D1042309DE00}"/>
                </a:ext>
              </a:extLst>
            </p:cNvPr>
            <p:cNvSpPr txBox="1"/>
            <p:nvPr/>
          </p:nvSpPr>
          <p:spPr>
            <a:xfrm>
              <a:off x="769036" y="18863139"/>
              <a:ext cx="9601200" cy="707886"/>
            </a:xfrm>
            <a:prstGeom prst="rect">
              <a:avLst/>
            </a:prstGeom>
            <a:noFill/>
          </p:spPr>
          <p:txBody>
            <a:bodyPr wrap="square" rtlCol="0">
              <a:spAutoFit/>
            </a:bodyPr>
            <a:lstStyle>
              <a:defPPr>
                <a:defRPr kern="1200" smtId="4294967295"/>
              </a:defPPr>
            </a:lstStyle>
            <a:p>
              <a:r>
                <a:rPr lang="en-US" sz="4000" dirty="0">
                  <a:solidFill>
                    <a:srgbClr val="35477C"/>
                  </a:solidFill>
                  <a:latin typeface="Libre Baskerville" panose="02000000000000000000" pitchFamily="2" charset="0"/>
                </a:rPr>
                <a:t>II. Introduction</a:t>
              </a:r>
            </a:p>
          </p:txBody>
        </p:sp>
      </p:grpSp>
      <p:grpSp>
        <p:nvGrpSpPr>
          <p:cNvPr id="7" name="Group 6">
            <a:extLst>
              <a:ext uri="{FF2B5EF4-FFF2-40B4-BE49-F238E27FC236}">
                <a16:creationId xmlns:a16="http://schemas.microsoft.com/office/drawing/2014/main" id="{C9522AB1-F67E-424A-9BB4-2A1BA1816EE6}"/>
              </a:ext>
            </a:extLst>
          </p:cNvPr>
          <p:cNvGrpSpPr/>
          <p:nvPr/>
        </p:nvGrpSpPr>
        <p:grpSpPr>
          <a:xfrm>
            <a:off x="5425440" y="10384962"/>
            <a:ext cx="12296602" cy="16285038"/>
            <a:chOff x="22326600" y="7745167"/>
            <a:chExt cx="10058400" cy="16285038"/>
          </a:xfrm>
        </p:grpSpPr>
        <p:sp>
          <p:nvSpPr>
            <p:cNvPr id="47" name="Rectangle 46">
              <a:extLst>
                <a:ext uri="{FF2B5EF4-FFF2-40B4-BE49-F238E27FC236}">
                  <a16:creationId xmlns:a16="http://schemas.microsoft.com/office/drawing/2014/main" id="{B9C39BF6-8B9A-45D3-A730-4CDDF5EAA7F1}"/>
                </a:ext>
              </a:extLst>
            </p:cNvPr>
            <p:cNvSpPr/>
            <p:nvPr/>
          </p:nvSpPr>
          <p:spPr>
            <a:xfrm>
              <a:off x="22326600" y="7745167"/>
              <a:ext cx="10058400" cy="162850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68" name="TextBox 67">
              <a:extLst>
                <a:ext uri="{FF2B5EF4-FFF2-40B4-BE49-F238E27FC236}">
                  <a16:creationId xmlns:a16="http://schemas.microsoft.com/office/drawing/2014/main" id="{47F717BC-0897-4243-A282-98EF911708EA}"/>
                </a:ext>
              </a:extLst>
            </p:cNvPr>
            <p:cNvSpPr txBox="1"/>
            <p:nvPr/>
          </p:nvSpPr>
          <p:spPr>
            <a:xfrm>
              <a:off x="22555200" y="8745113"/>
              <a:ext cx="9601200" cy="2500685"/>
            </a:xfrm>
            <a:prstGeom prst="rect">
              <a:avLst/>
            </a:prstGeom>
            <a:noFill/>
          </p:spPr>
          <p:txBody>
            <a:bodyPr wrap="square" rtlCol="0">
              <a:spAutoFit/>
            </a:bodyPr>
            <a:lstStyle>
              <a:defPPr>
                <a:defRPr kern="1200" smtId="4294967295"/>
              </a:defPPr>
            </a:lstStyle>
            <a:p>
              <a:pPr>
                <a:spcAft>
                  <a:spcPts val="1500"/>
                </a:spcAft>
              </a:pPr>
              <a:r>
                <a:rPr lang="en-US" dirty="0">
                  <a:ea typeface="Open Sans" panose="020B0606030504020204" pitchFamily="34" charset="0"/>
                  <a:cs typeface="Times New Roman" panose="02020603050405020304" pitchFamily="18" charset="0"/>
                </a:rPr>
                <a:t>First, we attempted to model the isolated growth for each of the seven most abundant genus of bacteria within the microbiome. This model assumes no competition or network interactions. The growth rate, instead of being a constant, is a function of temperature. Each genus has a different range of ideal temperatures, and will grow faster at those temperatures. </a:t>
              </a:r>
            </a:p>
            <a:p>
              <a:pPr>
                <a:spcAft>
                  <a:spcPts val="1500"/>
                </a:spcAft>
              </a:pPr>
              <a:r>
                <a:rPr lang="en-US" dirty="0">
                  <a:ea typeface="Open Sans" panose="020B0606030504020204" pitchFamily="34" charset="0"/>
                  <a:cs typeface="Times New Roman" panose="02020603050405020304" pitchFamily="18" charset="0"/>
                </a:rPr>
                <a:t>Fig. 1 shows the temperature graph for a normal year in Bermuda. The temperature equation has two factors: mean and amplitude.</a:t>
              </a:r>
            </a:p>
          </p:txBody>
        </p:sp>
        <p:sp>
          <p:nvSpPr>
            <p:cNvPr id="69" name="TextBox 68">
              <a:extLst>
                <a:ext uri="{FF2B5EF4-FFF2-40B4-BE49-F238E27FC236}">
                  <a16:creationId xmlns:a16="http://schemas.microsoft.com/office/drawing/2014/main" id="{27A0BB3C-427E-42CA-963C-DA612C8F2B9C}"/>
                </a:ext>
              </a:extLst>
            </p:cNvPr>
            <p:cNvSpPr txBox="1"/>
            <p:nvPr/>
          </p:nvSpPr>
          <p:spPr>
            <a:xfrm>
              <a:off x="22555200" y="8077201"/>
              <a:ext cx="9601200" cy="707886"/>
            </a:xfrm>
            <a:prstGeom prst="rect">
              <a:avLst/>
            </a:prstGeom>
            <a:noFill/>
          </p:spPr>
          <p:txBody>
            <a:bodyPr wrap="square" rtlCol="0">
              <a:spAutoFit/>
            </a:bodyPr>
            <a:lstStyle>
              <a:defPPr>
                <a:defRPr kern="1200" smtId="4294967295"/>
              </a:defPPr>
            </a:lstStyle>
            <a:p>
              <a:r>
                <a:rPr lang="en-US" sz="4000" dirty="0">
                  <a:solidFill>
                    <a:srgbClr val="35477C"/>
                  </a:solidFill>
                  <a:latin typeface="Libre Baskerville" panose="02000000000000000000" pitchFamily="2" charset="0"/>
                </a:rPr>
                <a:t>III. Results: Isolated Growth</a:t>
              </a:r>
            </a:p>
          </p:txBody>
        </p:sp>
      </p:grpSp>
      <p:pic>
        <p:nvPicPr>
          <p:cNvPr id="29" name="Picture 28">
            <a:extLst>
              <a:ext uri="{FF2B5EF4-FFF2-40B4-BE49-F238E27FC236}">
                <a16:creationId xmlns:a16="http://schemas.microsoft.com/office/drawing/2014/main" id="{FC8F9548-2F04-0044-B11A-75F2F0C2DFDD}"/>
              </a:ext>
            </a:extLst>
          </p:cNvPr>
          <p:cNvPicPr>
            <a:picLocks/>
          </p:cNvPicPr>
          <p:nvPr/>
        </p:nvPicPr>
        <p:blipFill>
          <a:blip r:embed="rId3"/>
          <a:stretch>
            <a:fillRect/>
          </a:stretch>
        </p:blipFill>
        <p:spPr>
          <a:xfrm>
            <a:off x="39319200" y="1122490"/>
            <a:ext cx="3657600" cy="4114800"/>
          </a:xfrm>
          <a:prstGeom prst="rect">
            <a:avLst/>
          </a:prstGeom>
          <a:noFill/>
        </p:spPr>
      </p:pic>
      <p:pic>
        <p:nvPicPr>
          <p:cNvPr id="30" name="Picture 29">
            <a:extLst>
              <a:ext uri="{FF2B5EF4-FFF2-40B4-BE49-F238E27FC236}">
                <a16:creationId xmlns:a16="http://schemas.microsoft.com/office/drawing/2014/main" id="{70A049CF-2393-1540-8256-EC3CE725385A}"/>
              </a:ext>
            </a:extLst>
          </p:cNvPr>
          <p:cNvPicPr>
            <a:picLocks/>
          </p:cNvPicPr>
          <p:nvPr/>
        </p:nvPicPr>
        <p:blipFill rotWithShape="1">
          <a:blip r:embed="rId4"/>
          <a:srcRect l="19829" t="1696" r="20677" b="5892"/>
          <a:stretch/>
        </p:blipFill>
        <p:spPr>
          <a:xfrm>
            <a:off x="685800" y="1406946"/>
            <a:ext cx="3657600" cy="4114800"/>
          </a:xfrm>
          <a:prstGeom prst="rect">
            <a:avLst/>
          </a:prstGeom>
        </p:spPr>
      </p:pic>
      <p:sp>
        <p:nvSpPr>
          <p:cNvPr id="6" name="TextBox 5">
            <a:extLst>
              <a:ext uri="{FF2B5EF4-FFF2-40B4-BE49-F238E27FC236}">
                <a16:creationId xmlns:a16="http://schemas.microsoft.com/office/drawing/2014/main" id="{71B9FCB5-0436-9247-BB11-202136018F4F}"/>
              </a:ext>
            </a:extLst>
          </p:cNvPr>
          <p:cNvSpPr txBox="1"/>
          <p:nvPr/>
        </p:nvSpPr>
        <p:spPr>
          <a:xfrm>
            <a:off x="-4427621" y="15207916"/>
            <a:ext cx="184731" cy="461665"/>
          </a:xfrm>
          <a:prstGeom prst="rect">
            <a:avLst/>
          </a:prstGeom>
          <a:noFill/>
        </p:spPr>
        <p:txBody>
          <a:bodyPr wrap="none" rtlCol="0">
            <a:spAutoFit/>
          </a:bodyPr>
          <a:lstStyle/>
          <a:p>
            <a:endParaRPr lang="en-US" dirty="0"/>
          </a:p>
        </p:txBody>
      </p:sp>
      <p:grpSp>
        <p:nvGrpSpPr>
          <p:cNvPr id="91" name="Group 90">
            <a:extLst>
              <a:ext uri="{FF2B5EF4-FFF2-40B4-BE49-F238E27FC236}">
                <a16:creationId xmlns:a16="http://schemas.microsoft.com/office/drawing/2014/main" id="{8B1F2612-CE6C-6242-A720-C816F94ACBF9}"/>
              </a:ext>
            </a:extLst>
          </p:cNvPr>
          <p:cNvGrpSpPr/>
          <p:nvPr/>
        </p:nvGrpSpPr>
        <p:grpSpPr>
          <a:xfrm>
            <a:off x="31091678" y="10384961"/>
            <a:ext cx="12296602" cy="16285039"/>
            <a:chOff x="22326600" y="7745167"/>
            <a:chExt cx="10058400" cy="16285039"/>
          </a:xfrm>
        </p:grpSpPr>
        <p:sp>
          <p:nvSpPr>
            <p:cNvPr id="92" name="Rectangle 91">
              <a:extLst>
                <a:ext uri="{FF2B5EF4-FFF2-40B4-BE49-F238E27FC236}">
                  <a16:creationId xmlns:a16="http://schemas.microsoft.com/office/drawing/2014/main" id="{E00FF820-EB13-FE46-A5A4-049374AD2DF1}"/>
                </a:ext>
              </a:extLst>
            </p:cNvPr>
            <p:cNvSpPr/>
            <p:nvPr/>
          </p:nvSpPr>
          <p:spPr>
            <a:xfrm>
              <a:off x="22326600" y="7745167"/>
              <a:ext cx="10058400" cy="162850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93" name="TextBox 92">
              <a:extLst>
                <a:ext uri="{FF2B5EF4-FFF2-40B4-BE49-F238E27FC236}">
                  <a16:creationId xmlns:a16="http://schemas.microsoft.com/office/drawing/2014/main" id="{C8896133-D60B-8441-8AE2-3582F941D1FB}"/>
                </a:ext>
              </a:extLst>
            </p:cNvPr>
            <p:cNvSpPr txBox="1"/>
            <p:nvPr/>
          </p:nvSpPr>
          <p:spPr>
            <a:xfrm>
              <a:off x="22555200" y="8745113"/>
              <a:ext cx="9601200" cy="1762021"/>
            </a:xfrm>
            <a:prstGeom prst="rect">
              <a:avLst/>
            </a:prstGeom>
            <a:noFill/>
          </p:spPr>
          <p:txBody>
            <a:bodyPr wrap="square" rtlCol="0">
              <a:spAutoFit/>
            </a:bodyPr>
            <a:lstStyle>
              <a:defPPr>
                <a:defRPr kern="1200" smtId="4294967295"/>
              </a:defPPr>
            </a:lstStyle>
            <a:p>
              <a:pPr>
                <a:spcAft>
                  <a:spcPts val="1500"/>
                </a:spcAft>
              </a:pPr>
              <a:r>
                <a:rPr lang="en-US" dirty="0">
                  <a:ea typeface="Open Sans" panose="020B0606030504020204" pitchFamily="34" charset="0"/>
                  <a:cs typeface="Times New Roman" panose="02020603050405020304" pitchFamily="18" charset="0"/>
                </a:rPr>
                <a:t>Black band disease is currently a significant threat to </a:t>
              </a:r>
              <a:r>
                <a:rPr lang="en-US" i="1" dirty="0">
                  <a:ea typeface="Open Sans" panose="020B0606030504020204" pitchFamily="34" charset="0"/>
                  <a:cs typeface="Times New Roman" panose="02020603050405020304" pitchFamily="18" charset="0"/>
                </a:rPr>
                <a:t>P. strigosa</a:t>
              </a:r>
              <a:r>
                <a:rPr lang="en-US" dirty="0">
                  <a:ea typeface="Open Sans" panose="020B0606030504020204" pitchFamily="34" charset="0"/>
                  <a:cs typeface="Times New Roman" panose="02020603050405020304" pitchFamily="18" charset="0"/>
                </a:rPr>
                <a:t>. Previous research has shown that black band disease is correlated with an increase in the population of Cyanobacteria. </a:t>
              </a:r>
            </a:p>
            <a:p>
              <a:pPr>
                <a:spcAft>
                  <a:spcPts val="1500"/>
                </a:spcAft>
              </a:pPr>
              <a:r>
                <a:rPr lang="en-US" dirty="0">
                  <a:ea typeface="Open Sans" panose="020B0606030504020204" pitchFamily="34" charset="0"/>
                  <a:cs typeface="Times New Roman" panose="02020603050405020304" pitchFamily="18" charset="0"/>
                </a:rPr>
                <a:t>Fig. 7 compares black band prevalence at normal and high temperatures. The graph displays healthy coral growth and infected coral growth as a function of time.</a:t>
              </a:r>
            </a:p>
          </p:txBody>
        </p:sp>
        <p:sp>
          <p:nvSpPr>
            <p:cNvPr id="94" name="TextBox 93">
              <a:extLst>
                <a:ext uri="{FF2B5EF4-FFF2-40B4-BE49-F238E27FC236}">
                  <a16:creationId xmlns:a16="http://schemas.microsoft.com/office/drawing/2014/main" id="{4C0CF2C2-3C39-5949-88FD-22765947029B}"/>
                </a:ext>
              </a:extLst>
            </p:cNvPr>
            <p:cNvSpPr txBox="1"/>
            <p:nvPr/>
          </p:nvSpPr>
          <p:spPr>
            <a:xfrm>
              <a:off x="22555200" y="8077201"/>
              <a:ext cx="9601200" cy="707886"/>
            </a:xfrm>
            <a:prstGeom prst="rect">
              <a:avLst/>
            </a:prstGeom>
            <a:noFill/>
          </p:spPr>
          <p:txBody>
            <a:bodyPr wrap="square" rtlCol="0">
              <a:spAutoFit/>
            </a:bodyPr>
            <a:lstStyle>
              <a:defPPr>
                <a:defRPr kern="1200" smtId="4294967295"/>
              </a:defPPr>
            </a:lstStyle>
            <a:p>
              <a:r>
                <a:rPr lang="en-US" sz="4000" dirty="0">
                  <a:solidFill>
                    <a:srgbClr val="35477C"/>
                  </a:solidFill>
                  <a:latin typeface="Libre Baskerville" panose="02000000000000000000" pitchFamily="2" charset="0"/>
                </a:rPr>
                <a:t>V. Results: Black Band Disease</a:t>
              </a:r>
            </a:p>
          </p:txBody>
        </p:sp>
      </p:grpSp>
      <p:grpSp>
        <p:nvGrpSpPr>
          <p:cNvPr id="95" name="Group 94">
            <a:extLst>
              <a:ext uri="{FF2B5EF4-FFF2-40B4-BE49-F238E27FC236}">
                <a16:creationId xmlns:a16="http://schemas.microsoft.com/office/drawing/2014/main" id="{619BCB87-3FA9-294A-BE65-456B3EB1C9A6}"/>
              </a:ext>
            </a:extLst>
          </p:cNvPr>
          <p:cNvGrpSpPr/>
          <p:nvPr/>
        </p:nvGrpSpPr>
        <p:grpSpPr>
          <a:xfrm>
            <a:off x="18258559" y="10384961"/>
            <a:ext cx="12296602" cy="16285039"/>
            <a:chOff x="22326600" y="7745167"/>
            <a:chExt cx="10058400" cy="16285039"/>
          </a:xfrm>
        </p:grpSpPr>
        <p:sp>
          <p:nvSpPr>
            <p:cNvPr id="96" name="Rectangle 95">
              <a:extLst>
                <a:ext uri="{FF2B5EF4-FFF2-40B4-BE49-F238E27FC236}">
                  <a16:creationId xmlns:a16="http://schemas.microsoft.com/office/drawing/2014/main" id="{6A639DA4-1E7A-CF43-890E-E6480F06BF0B}"/>
                </a:ext>
              </a:extLst>
            </p:cNvPr>
            <p:cNvSpPr/>
            <p:nvPr/>
          </p:nvSpPr>
          <p:spPr>
            <a:xfrm>
              <a:off x="22326600" y="7745167"/>
              <a:ext cx="10058400" cy="162850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97" name="TextBox 96">
              <a:extLst>
                <a:ext uri="{FF2B5EF4-FFF2-40B4-BE49-F238E27FC236}">
                  <a16:creationId xmlns:a16="http://schemas.microsoft.com/office/drawing/2014/main" id="{3CD0F369-FE1E-8E4E-9665-E0D247BB202C}"/>
                </a:ext>
              </a:extLst>
            </p:cNvPr>
            <p:cNvSpPr txBox="1"/>
            <p:nvPr/>
          </p:nvSpPr>
          <p:spPr>
            <a:xfrm>
              <a:off x="22555200" y="8745113"/>
              <a:ext cx="9601200" cy="1569660"/>
            </a:xfrm>
            <a:prstGeom prst="rect">
              <a:avLst/>
            </a:prstGeom>
            <a:noFill/>
          </p:spPr>
          <p:txBody>
            <a:bodyPr wrap="square" rtlCol="0">
              <a:spAutoFit/>
            </a:bodyPr>
            <a:lstStyle>
              <a:defPPr>
                <a:defRPr kern="1200" smtId="4294967295"/>
              </a:defPPr>
            </a:lstStyle>
            <a:p>
              <a:pPr>
                <a:spcAft>
                  <a:spcPts val="1500"/>
                </a:spcAft>
              </a:pPr>
              <a:r>
                <a:rPr lang="en-US" dirty="0">
                  <a:ea typeface="Open Sans" panose="020B0606030504020204" pitchFamily="34" charset="0"/>
                  <a:cs typeface="Times New Roman" panose="02020603050405020304" pitchFamily="18" charset="0"/>
                </a:rPr>
                <a:t>The microbiome is a complex network of different populations interacting with each other. In this part of the model, we take into account how network interactions affect the composition of the microbiome. In Fig. 4, we see the growth rates of the microbiome as they reach a steady state.</a:t>
              </a:r>
            </a:p>
          </p:txBody>
        </p:sp>
        <p:sp>
          <p:nvSpPr>
            <p:cNvPr id="98" name="TextBox 97">
              <a:extLst>
                <a:ext uri="{FF2B5EF4-FFF2-40B4-BE49-F238E27FC236}">
                  <a16:creationId xmlns:a16="http://schemas.microsoft.com/office/drawing/2014/main" id="{6AE8F68B-BCC7-BC44-8995-95657B84707F}"/>
                </a:ext>
              </a:extLst>
            </p:cNvPr>
            <p:cNvSpPr txBox="1"/>
            <p:nvPr/>
          </p:nvSpPr>
          <p:spPr>
            <a:xfrm>
              <a:off x="22555200" y="8077201"/>
              <a:ext cx="9601200" cy="707886"/>
            </a:xfrm>
            <a:prstGeom prst="rect">
              <a:avLst/>
            </a:prstGeom>
            <a:noFill/>
          </p:spPr>
          <p:txBody>
            <a:bodyPr wrap="square" rtlCol="0">
              <a:spAutoFit/>
            </a:bodyPr>
            <a:lstStyle>
              <a:defPPr>
                <a:defRPr kern="1200" smtId="4294967295"/>
              </a:defPPr>
            </a:lstStyle>
            <a:p>
              <a:r>
                <a:rPr lang="en-US" sz="4000" dirty="0">
                  <a:solidFill>
                    <a:srgbClr val="35477C"/>
                  </a:solidFill>
                  <a:latin typeface="Libre Baskerville" panose="02000000000000000000" pitchFamily="2" charset="0"/>
                </a:rPr>
                <a:t>IV. Results: Healthy Microbiome Network</a:t>
              </a:r>
            </a:p>
          </p:txBody>
        </p:sp>
      </p:grpSp>
      <p:grpSp>
        <p:nvGrpSpPr>
          <p:cNvPr id="99" name="Group 98">
            <a:extLst>
              <a:ext uri="{FF2B5EF4-FFF2-40B4-BE49-F238E27FC236}">
                <a16:creationId xmlns:a16="http://schemas.microsoft.com/office/drawing/2014/main" id="{D837ED42-3C31-8244-9817-89FA4FEDD61E}"/>
              </a:ext>
            </a:extLst>
          </p:cNvPr>
          <p:cNvGrpSpPr/>
          <p:nvPr/>
        </p:nvGrpSpPr>
        <p:grpSpPr>
          <a:xfrm>
            <a:off x="31091678" y="27172762"/>
            <a:ext cx="12284481" cy="2926080"/>
            <a:chOff x="33146999" y="28576718"/>
            <a:chExt cx="12284481" cy="3017520"/>
          </a:xfrm>
        </p:grpSpPr>
        <p:sp>
          <p:nvSpPr>
            <p:cNvPr id="100" name="Rectangle 99">
              <a:extLst>
                <a:ext uri="{FF2B5EF4-FFF2-40B4-BE49-F238E27FC236}">
                  <a16:creationId xmlns:a16="http://schemas.microsoft.com/office/drawing/2014/main" id="{86457439-1943-BE4F-A25C-6A66D4936374}"/>
                </a:ext>
              </a:extLst>
            </p:cNvPr>
            <p:cNvSpPr/>
            <p:nvPr/>
          </p:nvSpPr>
          <p:spPr>
            <a:xfrm>
              <a:off x="33146999" y="28576718"/>
              <a:ext cx="12284481" cy="30175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p>
          </p:txBody>
        </p:sp>
        <p:sp>
          <p:nvSpPr>
            <p:cNvPr id="101" name="TextBox 100">
              <a:extLst>
                <a:ext uri="{FF2B5EF4-FFF2-40B4-BE49-F238E27FC236}">
                  <a16:creationId xmlns:a16="http://schemas.microsoft.com/office/drawing/2014/main" id="{1596831C-AD4B-904A-B5BA-AA6ACAEEBB76}"/>
                </a:ext>
              </a:extLst>
            </p:cNvPr>
            <p:cNvSpPr txBox="1"/>
            <p:nvPr/>
          </p:nvSpPr>
          <p:spPr>
            <a:xfrm>
              <a:off x="33375600" y="29561135"/>
              <a:ext cx="9601200" cy="476092"/>
            </a:xfrm>
            <a:prstGeom prst="rect">
              <a:avLst/>
            </a:prstGeom>
            <a:noFill/>
          </p:spPr>
          <p:txBody>
            <a:bodyPr wrap="square" rtlCol="0">
              <a:spAutoFit/>
            </a:bodyPr>
            <a:lstStyle>
              <a:defPPr>
                <a:defRPr kern="1200" smtId="4294967295"/>
              </a:defPPr>
            </a:lstStyle>
            <a:p>
              <a:r>
                <a:rPr lang="en-US" dirty="0">
                  <a:ea typeface="Open Sans" panose="020B0606030504020204" pitchFamily="34" charset="0"/>
                  <a:cs typeface="Times New Roman" panose="02020603050405020304" pitchFamily="18" charset="0"/>
                </a:rPr>
                <a:t>Add your information, graphs and images to this section.</a:t>
              </a:r>
            </a:p>
          </p:txBody>
        </p:sp>
        <p:sp>
          <p:nvSpPr>
            <p:cNvPr id="102" name="TextBox 101">
              <a:extLst>
                <a:ext uri="{FF2B5EF4-FFF2-40B4-BE49-F238E27FC236}">
                  <a16:creationId xmlns:a16="http://schemas.microsoft.com/office/drawing/2014/main" id="{D9D3B63F-3E48-5B4B-8D81-64107E34D16F}"/>
                </a:ext>
              </a:extLst>
            </p:cNvPr>
            <p:cNvSpPr txBox="1"/>
            <p:nvPr/>
          </p:nvSpPr>
          <p:spPr>
            <a:xfrm>
              <a:off x="33375600" y="28893222"/>
              <a:ext cx="9601200" cy="666529"/>
            </a:xfrm>
            <a:prstGeom prst="rect">
              <a:avLst/>
            </a:prstGeom>
            <a:noFill/>
          </p:spPr>
          <p:txBody>
            <a:bodyPr wrap="square" rtlCol="0">
              <a:spAutoFit/>
            </a:bodyPr>
            <a:lstStyle>
              <a:defPPr>
                <a:defRPr kern="1200" smtId="4294967295"/>
              </a:defPPr>
            </a:lstStyle>
            <a:p>
              <a:r>
                <a:rPr lang="en-US" sz="3600" dirty="0">
                  <a:solidFill>
                    <a:srgbClr val="35477C"/>
                  </a:solidFill>
                  <a:latin typeface="Libre Baskerville" panose="02000000000000000000" pitchFamily="2" charset="0"/>
                </a:rPr>
                <a:t>References</a:t>
              </a:r>
            </a:p>
          </p:txBody>
        </p:sp>
      </p:grpSp>
      <p:sp>
        <p:nvSpPr>
          <p:cNvPr id="50" name="TextBox 49">
            <a:extLst>
              <a:ext uri="{FF2B5EF4-FFF2-40B4-BE49-F238E27FC236}">
                <a16:creationId xmlns:a16="http://schemas.microsoft.com/office/drawing/2014/main" id="{60EB0538-BF31-3C41-8D44-6A8D395E004B}"/>
              </a:ext>
            </a:extLst>
          </p:cNvPr>
          <p:cNvSpPr txBox="1"/>
          <p:nvPr/>
        </p:nvSpPr>
        <p:spPr>
          <a:xfrm>
            <a:off x="18538027" y="17196303"/>
            <a:ext cx="11737666" cy="830997"/>
          </a:xfrm>
          <a:prstGeom prst="rect">
            <a:avLst/>
          </a:prstGeom>
          <a:noFill/>
        </p:spPr>
        <p:txBody>
          <a:bodyPr wrap="square" rtlCol="0">
            <a:spAutoFit/>
          </a:bodyPr>
          <a:lstStyle>
            <a:defPPr>
              <a:defRPr kern="1200" smtId="4294967295"/>
            </a:defPPr>
          </a:lstStyle>
          <a:p>
            <a:pPr>
              <a:spcAft>
                <a:spcPts val="1500"/>
              </a:spcAft>
            </a:pPr>
            <a:r>
              <a:rPr lang="en-US" dirty="0">
                <a:ea typeface="Open Sans" panose="020B0606030504020204" pitchFamily="34" charset="0"/>
                <a:cs typeface="Times New Roman" panose="02020603050405020304" pitchFamily="18" charset="0"/>
              </a:rPr>
              <a:t>Fig. 5 compares the relative proportions of our simulated data at three mean temperatures and data collected by the Dinsdale Lab in Bermuda. </a:t>
            </a:r>
          </a:p>
        </p:txBody>
      </p:sp>
      <p:sp>
        <p:nvSpPr>
          <p:cNvPr id="51" name="TextBox 50">
            <a:extLst>
              <a:ext uri="{FF2B5EF4-FFF2-40B4-BE49-F238E27FC236}">
                <a16:creationId xmlns:a16="http://schemas.microsoft.com/office/drawing/2014/main" id="{38B8829F-6D26-1347-BFA9-4011E88373BC}"/>
              </a:ext>
            </a:extLst>
          </p:cNvPr>
          <p:cNvSpPr txBox="1"/>
          <p:nvPr/>
        </p:nvSpPr>
        <p:spPr>
          <a:xfrm>
            <a:off x="18538027" y="21703167"/>
            <a:ext cx="11737666" cy="830997"/>
          </a:xfrm>
          <a:prstGeom prst="rect">
            <a:avLst/>
          </a:prstGeom>
          <a:noFill/>
        </p:spPr>
        <p:txBody>
          <a:bodyPr wrap="square" rtlCol="0">
            <a:spAutoFit/>
          </a:bodyPr>
          <a:lstStyle>
            <a:defPPr>
              <a:defRPr kern="1200" smtId="4294967295"/>
            </a:defPPr>
          </a:lstStyle>
          <a:p>
            <a:pPr>
              <a:spcAft>
                <a:spcPts val="1500"/>
              </a:spcAft>
            </a:pPr>
            <a:r>
              <a:rPr lang="en-US" dirty="0">
                <a:ea typeface="Open Sans" panose="020B0606030504020204" pitchFamily="34" charset="0"/>
                <a:cs typeface="Times New Roman" panose="02020603050405020304" pitchFamily="18" charset="0"/>
              </a:rPr>
              <a:t>Fig. 6 shows how temperature affects the overall composition of the microbiome. Fig. 6a models a changing mean temperature, while Fig. 6b illustrates changing amplitude.</a:t>
            </a:r>
          </a:p>
        </p:txBody>
      </p:sp>
      <p:sp>
        <p:nvSpPr>
          <p:cNvPr id="60" name="Rectangle 59">
            <a:extLst>
              <a:ext uri="{FF2B5EF4-FFF2-40B4-BE49-F238E27FC236}">
                <a16:creationId xmlns:a16="http://schemas.microsoft.com/office/drawing/2014/main" id="{95AD2C42-3284-5F4C-ABA1-6858733E1F3D}"/>
              </a:ext>
            </a:extLst>
          </p:cNvPr>
          <p:cNvSpPr/>
          <p:nvPr/>
        </p:nvSpPr>
        <p:spPr bwMode="auto">
          <a:xfrm>
            <a:off x="19532138" y="22672970"/>
            <a:ext cx="4693919" cy="339825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61" name="Rectangle 60">
            <a:extLst>
              <a:ext uri="{FF2B5EF4-FFF2-40B4-BE49-F238E27FC236}">
                <a16:creationId xmlns:a16="http://schemas.microsoft.com/office/drawing/2014/main" id="{58627A88-32C7-484F-B5C2-F7753285C98B}"/>
              </a:ext>
            </a:extLst>
          </p:cNvPr>
          <p:cNvSpPr/>
          <p:nvPr/>
        </p:nvSpPr>
        <p:spPr bwMode="auto">
          <a:xfrm>
            <a:off x="24546098" y="22672970"/>
            <a:ext cx="4693919" cy="339825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64" name="TextBox 63">
            <a:extLst>
              <a:ext uri="{FF2B5EF4-FFF2-40B4-BE49-F238E27FC236}">
                <a16:creationId xmlns:a16="http://schemas.microsoft.com/office/drawing/2014/main" id="{5A908D9F-B919-964F-A71F-3B26D008B7D9}"/>
              </a:ext>
            </a:extLst>
          </p:cNvPr>
          <p:cNvSpPr txBox="1"/>
          <p:nvPr/>
        </p:nvSpPr>
        <p:spPr>
          <a:xfrm>
            <a:off x="5698846" y="17791202"/>
            <a:ext cx="11737666" cy="1200329"/>
          </a:xfrm>
          <a:prstGeom prst="rect">
            <a:avLst/>
          </a:prstGeom>
          <a:noFill/>
        </p:spPr>
        <p:txBody>
          <a:bodyPr wrap="square" rtlCol="0">
            <a:spAutoFit/>
          </a:bodyPr>
          <a:lstStyle>
            <a:defPPr>
              <a:defRPr kern="1200" smtId="4294967295"/>
            </a:defPPr>
          </a:lstStyle>
          <a:p>
            <a:pPr>
              <a:spcAft>
                <a:spcPts val="1500"/>
              </a:spcAft>
            </a:pPr>
            <a:r>
              <a:rPr lang="en-US" dirty="0">
                <a:ea typeface="Open Sans" panose="020B0606030504020204" pitchFamily="34" charset="0"/>
                <a:cs typeface="Times New Roman" panose="02020603050405020304" pitchFamily="18" charset="0"/>
              </a:rPr>
              <a:t>Fig. 2 shows the affect mean temperature has on the time it takes for each population to reach half of the carrying capacity. Fig. 2a shows all populations, while Fig. 2b allows a closer look at some populations of interest.</a:t>
            </a:r>
          </a:p>
        </p:txBody>
      </p:sp>
      <p:sp>
        <p:nvSpPr>
          <p:cNvPr id="65" name="TextBox 64">
            <a:extLst>
              <a:ext uri="{FF2B5EF4-FFF2-40B4-BE49-F238E27FC236}">
                <a16:creationId xmlns:a16="http://schemas.microsoft.com/office/drawing/2014/main" id="{351FF763-2A89-A046-BD85-0C507ADC6C35}"/>
              </a:ext>
            </a:extLst>
          </p:cNvPr>
          <p:cNvSpPr txBox="1"/>
          <p:nvPr/>
        </p:nvSpPr>
        <p:spPr>
          <a:xfrm>
            <a:off x="5698846" y="22257472"/>
            <a:ext cx="11737666" cy="830997"/>
          </a:xfrm>
          <a:prstGeom prst="rect">
            <a:avLst/>
          </a:prstGeom>
          <a:noFill/>
        </p:spPr>
        <p:txBody>
          <a:bodyPr wrap="square" rtlCol="0">
            <a:spAutoFit/>
          </a:bodyPr>
          <a:lstStyle>
            <a:defPPr>
              <a:defRPr kern="1200" smtId="4294967295"/>
            </a:defPPr>
          </a:lstStyle>
          <a:p>
            <a:pPr>
              <a:spcAft>
                <a:spcPts val="1500"/>
              </a:spcAft>
            </a:pPr>
            <a:r>
              <a:rPr lang="en-US" dirty="0">
                <a:ea typeface="Open Sans" panose="020B0606030504020204" pitchFamily="34" charset="0"/>
                <a:cs typeface="Times New Roman" panose="02020603050405020304" pitchFamily="18" charset="0"/>
              </a:rPr>
              <a:t>Fig. 3 shows the affect amplitude has on the time it takes for each population to reach half of the carrying capacity.</a:t>
            </a:r>
          </a:p>
        </p:txBody>
      </p:sp>
      <p:sp>
        <p:nvSpPr>
          <p:cNvPr id="67" name="Rectangle 66">
            <a:extLst>
              <a:ext uri="{FF2B5EF4-FFF2-40B4-BE49-F238E27FC236}">
                <a16:creationId xmlns:a16="http://schemas.microsoft.com/office/drawing/2014/main" id="{A61D53D0-92E6-2D42-813F-568EA38ED856}"/>
              </a:ext>
            </a:extLst>
          </p:cNvPr>
          <p:cNvSpPr/>
          <p:nvPr/>
        </p:nvSpPr>
        <p:spPr bwMode="auto">
          <a:xfrm>
            <a:off x="6697169" y="19087672"/>
            <a:ext cx="4693919" cy="303909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70" name="Rectangle 69">
            <a:extLst>
              <a:ext uri="{FF2B5EF4-FFF2-40B4-BE49-F238E27FC236}">
                <a16:creationId xmlns:a16="http://schemas.microsoft.com/office/drawing/2014/main" id="{C930EA16-B5AE-1B41-B6D9-2C7521BBA83E}"/>
              </a:ext>
            </a:extLst>
          </p:cNvPr>
          <p:cNvSpPr/>
          <p:nvPr/>
        </p:nvSpPr>
        <p:spPr bwMode="auto">
          <a:xfrm>
            <a:off x="11711129" y="19087671"/>
            <a:ext cx="4693919" cy="3039089"/>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73" name="Rectangle 72">
            <a:extLst>
              <a:ext uri="{FF2B5EF4-FFF2-40B4-BE49-F238E27FC236}">
                <a16:creationId xmlns:a16="http://schemas.microsoft.com/office/drawing/2014/main" id="{573C2412-87C1-F84E-84B1-902A40DBB475}"/>
              </a:ext>
            </a:extLst>
          </p:cNvPr>
          <p:cNvSpPr/>
          <p:nvPr/>
        </p:nvSpPr>
        <p:spPr bwMode="auto">
          <a:xfrm>
            <a:off x="6697169" y="23183372"/>
            <a:ext cx="4693919" cy="3039090"/>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74" name="Rectangle 73">
            <a:extLst>
              <a:ext uri="{FF2B5EF4-FFF2-40B4-BE49-F238E27FC236}">
                <a16:creationId xmlns:a16="http://schemas.microsoft.com/office/drawing/2014/main" id="{51419A77-7E4F-A146-B3C5-FF3F1C232E29}"/>
              </a:ext>
            </a:extLst>
          </p:cNvPr>
          <p:cNvSpPr/>
          <p:nvPr/>
        </p:nvSpPr>
        <p:spPr bwMode="auto">
          <a:xfrm>
            <a:off x="11711129" y="23183371"/>
            <a:ext cx="4693919" cy="3039089"/>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mc:AlternateContent xmlns:mc="http://schemas.openxmlformats.org/markup-compatibility/2006">
        <mc:Choice xmlns:a14="http://schemas.microsoft.com/office/drawing/2010/main" Requires="a14">
          <p:sp>
            <p:nvSpPr>
              <p:cNvPr id="75" name="TextBox 74">
                <a:extLst>
                  <a:ext uri="{FF2B5EF4-FFF2-40B4-BE49-F238E27FC236}">
                    <a16:creationId xmlns:a16="http://schemas.microsoft.com/office/drawing/2014/main" id="{2CF21734-3631-5A4E-B851-4F23B94CF77C}"/>
                  </a:ext>
                </a:extLst>
              </p:cNvPr>
              <p:cNvSpPr txBox="1"/>
              <p:nvPr/>
            </p:nvSpPr>
            <p:spPr>
              <a:xfrm>
                <a:off x="31360109" y="16873675"/>
                <a:ext cx="11737666" cy="1724703"/>
              </a:xfrm>
              <a:prstGeom prst="rect">
                <a:avLst/>
              </a:prstGeom>
              <a:noFill/>
            </p:spPr>
            <p:txBody>
              <a:bodyPr wrap="square" rtlCol="0">
                <a:spAutoFit/>
              </a:bodyPr>
              <a:lstStyle>
                <a:defPPr>
                  <a:defRPr kern="1200" smtId="4294967295"/>
                </a:defPPr>
              </a:lstStyle>
              <a:p>
                <a:pPr>
                  <a:spcAft>
                    <a:spcPts val="1500"/>
                  </a:spcAft>
                </a:pPr>
                <a:r>
                  <a:rPr lang="en-US" dirty="0">
                    <a:ea typeface="Open Sans" panose="020B0606030504020204" pitchFamily="34" charset="0"/>
                    <a:cs typeface="Times New Roman" panose="02020603050405020304" pitchFamily="18" charset="0"/>
                  </a:rPr>
                  <a:t>Fig. 8 shows the prevalence of black band disease as a function of temperature, where prevalence is defined as </a:t>
                </a:r>
                <a14:m>
                  <m:oMath xmlns:m="http://schemas.openxmlformats.org/officeDocument/2006/math">
                    <m:f>
                      <m:fPr>
                        <m:ctrlPr>
                          <a:rPr lang="en-US" i="1" smtClean="0">
                            <a:latin typeface="Cambria Math" panose="02040503050406030204" pitchFamily="18" charset="0"/>
                            <a:ea typeface="Open Sans" panose="020B0606030504020204" pitchFamily="34" charset="0"/>
                            <a:cs typeface="Times New Roman" panose="02020603050405020304" pitchFamily="18" charset="0"/>
                          </a:rPr>
                        </m:ctrlPr>
                      </m:fPr>
                      <m:num>
                        <m:r>
                          <a:rPr lang="en-US" b="0" i="1" smtClean="0">
                            <a:latin typeface="Cambria Math" panose="02040503050406030204" pitchFamily="18" charset="0"/>
                            <a:ea typeface="Open Sans" panose="020B0606030504020204" pitchFamily="34" charset="0"/>
                            <a:cs typeface="Times New Roman" panose="02020603050405020304" pitchFamily="18" charset="0"/>
                          </a:rPr>
                          <m:t>𝐼</m:t>
                        </m:r>
                      </m:num>
                      <m:den>
                        <m:r>
                          <a:rPr lang="en-US" b="0" i="1" smtClean="0">
                            <a:latin typeface="Cambria Math" panose="02040503050406030204" pitchFamily="18" charset="0"/>
                            <a:ea typeface="Open Sans" panose="020B0606030504020204" pitchFamily="34" charset="0"/>
                            <a:cs typeface="Times New Roman" panose="02020603050405020304" pitchFamily="18" charset="0"/>
                          </a:rPr>
                          <m:t>𝐻</m:t>
                        </m:r>
                        <m:r>
                          <a:rPr lang="en-US" b="0" i="1" smtClean="0">
                            <a:latin typeface="Cambria Math" panose="02040503050406030204" pitchFamily="18" charset="0"/>
                            <a:ea typeface="Open Sans" panose="020B0606030504020204" pitchFamily="34" charset="0"/>
                            <a:cs typeface="Times New Roman" panose="02020603050405020304" pitchFamily="18" charset="0"/>
                          </a:rPr>
                          <m:t>+</m:t>
                        </m:r>
                        <m:r>
                          <a:rPr lang="en-US" b="0" i="1" smtClean="0">
                            <a:latin typeface="Cambria Math" panose="02040503050406030204" pitchFamily="18" charset="0"/>
                            <a:ea typeface="Open Sans" panose="020B0606030504020204" pitchFamily="34" charset="0"/>
                            <a:cs typeface="Times New Roman" panose="02020603050405020304" pitchFamily="18" charset="0"/>
                          </a:rPr>
                          <m:t>𝐼</m:t>
                        </m:r>
                      </m:den>
                    </m:f>
                  </m:oMath>
                </a14:m>
                <a:r>
                  <a:rPr lang="en-US" dirty="0">
                    <a:ea typeface="Open Sans" panose="020B0606030504020204" pitchFamily="34" charset="0"/>
                    <a:cs typeface="Times New Roman" panose="02020603050405020304" pitchFamily="18" charset="0"/>
                  </a:rPr>
                  <a:t>. Prevalence is calculated after 1000 days, which is sufficient time for the model to achieve a steady state. Fig. 8a shows the affects of changing mean temperature and Fig. 8b shows changing amplitude.</a:t>
                </a:r>
              </a:p>
            </p:txBody>
          </p:sp>
        </mc:Choice>
        <mc:Fallback>
          <p:sp>
            <p:nvSpPr>
              <p:cNvPr id="75" name="TextBox 74">
                <a:extLst>
                  <a:ext uri="{FF2B5EF4-FFF2-40B4-BE49-F238E27FC236}">
                    <a16:creationId xmlns:a16="http://schemas.microsoft.com/office/drawing/2014/main" id="{2CF21734-3631-5A4E-B851-4F23B94CF77C}"/>
                  </a:ext>
                </a:extLst>
              </p:cNvPr>
              <p:cNvSpPr txBox="1">
                <a:spLocks noRot="1" noChangeAspect="1" noMove="1" noResize="1" noEditPoints="1" noAdjustHandles="1" noChangeArrowheads="1" noChangeShapeType="1" noTextEdit="1"/>
              </p:cNvSpPr>
              <p:nvPr/>
            </p:nvSpPr>
            <p:spPr>
              <a:xfrm>
                <a:off x="31360109" y="16873675"/>
                <a:ext cx="11737666" cy="1724703"/>
              </a:xfrm>
              <a:prstGeom prst="rect">
                <a:avLst/>
              </a:prstGeom>
              <a:blipFill>
                <a:blip r:embed="rId5"/>
                <a:stretch>
                  <a:fillRect l="-756" t="-2941" r="-540" b="-8088"/>
                </a:stretch>
              </a:blipFill>
            </p:spPr>
            <p:txBody>
              <a:bodyPr/>
              <a:lstStyle/>
              <a:p>
                <a:r>
                  <a:rPr lang="en-US">
                    <a:noFill/>
                  </a:rPr>
                  <a:t> </a:t>
                </a:r>
              </a:p>
            </p:txBody>
          </p:sp>
        </mc:Fallback>
      </mc:AlternateContent>
      <p:sp>
        <p:nvSpPr>
          <p:cNvPr id="76" name="Rectangle 75">
            <a:extLst>
              <a:ext uri="{FF2B5EF4-FFF2-40B4-BE49-F238E27FC236}">
                <a16:creationId xmlns:a16="http://schemas.microsoft.com/office/drawing/2014/main" id="{9E05B7B3-2EEE-9147-8016-F747C5853D03}"/>
              </a:ext>
            </a:extLst>
          </p:cNvPr>
          <p:cNvSpPr/>
          <p:nvPr/>
        </p:nvSpPr>
        <p:spPr bwMode="auto">
          <a:xfrm>
            <a:off x="32248188" y="13168509"/>
            <a:ext cx="4693919" cy="339825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77" name="Rectangle 76">
            <a:extLst>
              <a:ext uri="{FF2B5EF4-FFF2-40B4-BE49-F238E27FC236}">
                <a16:creationId xmlns:a16="http://schemas.microsoft.com/office/drawing/2014/main" id="{AD2FA999-B0DD-044B-AD45-A072F2C2F775}"/>
              </a:ext>
            </a:extLst>
          </p:cNvPr>
          <p:cNvSpPr/>
          <p:nvPr/>
        </p:nvSpPr>
        <p:spPr bwMode="auto">
          <a:xfrm>
            <a:off x="37262148" y="13168509"/>
            <a:ext cx="4693919" cy="339825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78" name="Rectangle 77">
            <a:extLst>
              <a:ext uri="{FF2B5EF4-FFF2-40B4-BE49-F238E27FC236}">
                <a16:creationId xmlns:a16="http://schemas.microsoft.com/office/drawing/2014/main" id="{C8AE0B37-C1D5-F74C-B0F6-4857B8EEAF0A}"/>
              </a:ext>
            </a:extLst>
          </p:cNvPr>
          <p:cNvSpPr/>
          <p:nvPr/>
        </p:nvSpPr>
        <p:spPr bwMode="auto">
          <a:xfrm>
            <a:off x="32248188" y="18619959"/>
            <a:ext cx="9707879" cy="339825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sp>
        <p:nvSpPr>
          <p:cNvPr id="79" name="Rectangle 78">
            <a:extLst>
              <a:ext uri="{FF2B5EF4-FFF2-40B4-BE49-F238E27FC236}">
                <a16:creationId xmlns:a16="http://schemas.microsoft.com/office/drawing/2014/main" id="{A5F8B398-40CD-5F4F-AEA2-1E9720D54FB2}"/>
              </a:ext>
            </a:extLst>
          </p:cNvPr>
          <p:cNvSpPr/>
          <p:nvPr/>
        </p:nvSpPr>
        <p:spPr bwMode="auto">
          <a:xfrm>
            <a:off x="32268970" y="22257472"/>
            <a:ext cx="9707879" cy="3398253"/>
          </a:xfrm>
          <a:prstGeom prst="rect">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New Roman" pitchFamily="18" charset="0"/>
            </a:endParaRPr>
          </a:p>
        </p:txBody>
      </p:sp>
      <p:pic>
        <p:nvPicPr>
          <p:cNvPr id="17" name="Picture 16">
            <a:extLst>
              <a:ext uri="{FF2B5EF4-FFF2-40B4-BE49-F238E27FC236}">
                <a16:creationId xmlns:a16="http://schemas.microsoft.com/office/drawing/2014/main" id="{20A8B12E-5959-8642-A8C5-2031048FCEB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695671" y="12877800"/>
            <a:ext cx="10325100" cy="4318000"/>
          </a:xfrm>
          <a:prstGeom prst="rect">
            <a:avLst/>
          </a:prstGeom>
        </p:spPr>
      </p:pic>
      <p:graphicFrame>
        <p:nvGraphicFramePr>
          <p:cNvPr id="81" name="Chart 80">
            <a:extLst>
              <a:ext uri="{FF2B5EF4-FFF2-40B4-BE49-F238E27FC236}">
                <a16:creationId xmlns:a16="http://schemas.microsoft.com/office/drawing/2014/main" id="{7A48F498-1AFB-F642-9EA3-37B3DE346E3D}"/>
              </a:ext>
            </a:extLst>
          </p:cNvPr>
          <p:cNvGraphicFramePr>
            <a:graphicFrameLocks/>
          </p:cNvGraphicFramePr>
          <p:nvPr>
            <p:extLst>
              <p:ext uri="{D42A27DB-BD31-4B8C-83A1-F6EECF244321}">
                <p14:modId xmlns:p14="http://schemas.microsoft.com/office/powerpoint/2010/main" val="85770999"/>
              </p:ext>
            </p:extLst>
          </p:nvPr>
        </p:nvGraphicFramePr>
        <p:xfrm>
          <a:off x="19586774" y="18037987"/>
          <a:ext cx="9686980" cy="3413949"/>
        </p:xfrm>
        <a:graphic>
          <a:graphicData uri="http://schemas.openxmlformats.org/drawingml/2006/chart">
            <c:chart xmlns:c="http://schemas.openxmlformats.org/drawingml/2006/chart" xmlns:r="http://schemas.openxmlformats.org/officeDocument/2006/relationships" r:id="rId7"/>
          </a:graphicData>
        </a:graphic>
      </p:graphicFrame>
      <p:pic>
        <p:nvPicPr>
          <p:cNvPr id="23" name="Picture 22">
            <a:extLst>
              <a:ext uri="{FF2B5EF4-FFF2-40B4-BE49-F238E27FC236}">
                <a16:creationId xmlns:a16="http://schemas.microsoft.com/office/drawing/2014/main" id="{B71D76B9-A81E-E145-ADBF-5A7CFE7160C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148251" y="13893717"/>
            <a:ext cx="8838857" cy="3892141"/>
          </a:xfrm>
          <a:prstGeom prst="rect">
            <a:avLst/>
          </a:prstGeom>
        </p:spPr>
      </p:pic>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persuadingsapphire|09-2018"/>
</p:tagLst>
</file>

<file path=ppt/theme/theme1.xml><?xml version="1.0" encoding="utf-8"?>
<a:theme xmlns:a="http://schemas.openxmlformats.org/drawingml/2006/main" name="Blank Presentation">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Blank Presentation">
      <a:majorFont>
        <a:latin typeface="Times New Roman"/>
        <a:ea typeface="Arial"/>
        <a:cs typeface="Arial"/>
      </a:majorFont>
      <a:minorFont>
        <a:latin typeface="Times New Roman"/>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C:\Program Files\Microsoft Office\Templates\Blank Presentation.pot</Template>
  <TotalTime>4184</TotalTime>
  <Words>1238</Words>
  <Application>Microsoft Macintosh PowerPoint</Application>
  <PresentationFormat>Custom</PresentationFormat>
  <Paragraphs>37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Times New Roman</vt:lpstr>
      <vt:lpstr>Open Sans</vt:lpstr>
      <vt:lpstr>Libre Baskerville</vt:lpstr>
      <vt:lpstr>Cambria Math</vt:lpstr>
      <vt:lpstr>Arial</vt:lpstr>
      <vt:lpstr>Blank Presentation</vt:lpstr>
      <vt:lpstr>PowerPoint Presentation</vt:lpstr>
    </vt:vector>
  </TitlesOfParts>
  <Company>Graphicsland</Company>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to make a scientific poster</dc:title>
  <dc:subject>Free Poster Presentation Example</dc:subject>
  <dc:creator>Graphicsland/MakeSigns.com</dc:creator>
  <cp:keywords>scientific, research, template, custom, poster, presentation, symposium, printing, PowerPoint, create, design, example, sample, download</cp:keywords>
  <dc:description>This is a free template from MakeSigns.com to help you create the perfect scientific poster.</dc:description>
  <cp:lastModifiedBy>Maya Weissman</cp:lastModifiedBy>
  <cp:revision>330</cp:revision>
  <cp:lastPrinted>2006-11-15T16:04:57Z</cp:lastPrinted>
  <dcterms:modified xsi:type="dcterms:W3CDTF">2019-02-25T00:25:49Z</dcterms:modified>
  <cp:category>templates for scientific poster</cp:category>
</cp:coreProperties>
</file>